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3" r:id="rId2"/>
    <p:sldId id="261" r:id="rId3"/>
    <p:sldId id="304" r:id="rId4"/>
    <p:sldId id="263" r:id="rId5"/>
    <p:sldId id="265" r:id="rId6"/>
    <p:sldId id="267" r:id="rId7"/>
    <p:sldId id="296" r:id="rId8"/>
    <p:sldId id="269" r:id="rId9"/>
    <p:sldId id="270" r:id="rId10"/>
    <p:sldId id="271" r:id="rId11"/>
    <p:sldId id="278" r:id="rId12"/>
    <p:sldId id="277" r:id="rId13"/>
    <p:sldId id="279" r:id="rId14"/>
    <p:sldId id="280" r:id="rId15"/>
    <p:sldId id="281" r:id="rId16"/>
    <p:sldId id="283" r:id="rId17"/>
    <p:sldId id="284" r:id="rId18"/>
    <p:sldId id="285" r:id="rId19"/>
    <p:sldId id="287" r:id="rId20"/>
    <p:sldId id="288" r:id="rId21"/>
    <p:sldId id="289" r:id="rId22"/>
    <p:sldId id="290" r:id="rId23"/>
    <p:sldId id="291" r:id="rId24"/>
    <p:sldId id="293" r:id="rId25"/>
    <p:sldId id="294" r:id="rId26"/>
    <p:sldId id="295" r:id="rId27"/>
    <p:sldId id="302" r:id="rId2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3672FA5-8FE1-B8BE-9842-DF7198CFE7C2}"/>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B5C68F90-CA79-5E13-7B14-6C867E67C7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809A4AB6-D85F-7FC5-8203-C26134133870}"/>
              </a:ext>
            </a:extLst>
          </p:cNvPr>
          <p:cNvSpPr>
            <a:spLocks noGrp="1"/>
          </p:cNvSpPr>
          <p:nvPr>
            <p:ph type="dt" sz="half" idx="10"/>
          </p:nvPr>
        </p:nvSpPr>
        <p:spPr/>
        <p:txBody>
          <a:bodyPr/>
          <a:lstStyle/>
          <a:p>
            <a:fld id="{2B16772F-6762-4DD0-BCAF-E4298FA7C288}" type="datetimeFigureOut">
              <a:rPr lang="ru-RU" smtClean="0"/>
              <a:t>18.10.2025</a:t>
            </a:fld>
            <a:endParaRPr lang="ru-RU"/>
          </a:p>
        </p:txBody>
      </p:sp>
      <p:sp>
        <p:nvSpPr>
          <p:cNvPr id="5" name="Нижний колонтитул 4">
            <a:extLst>
              <a:ext uri="{FF2B5EF4-FFF2-40B4-BE49-F238E27FC236}">
                <a16:creationId xmlns:a16="http://schemas.microsoft.com/office/drawing/2014/main" id="{0B627ABE-921C-CA45-6C86-DF6C5F787BD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DDFF852-CDDF-0A71-E93E-C8C90F91AC05}"/>
              </a:ext>
            </a:extLst>
          </p:cNvPr>
          <p:cNvSpPr>
            <a:spLocks noGrp="1"/>
          </p:cNvSpPr>
          <p:nvPr>
            <p:ph type="sldNum" sz="quarter" idx="12"/>
          </p:nvPr>
        </p:nvSpPr>
        <p:spPr/>
        <p:txBody>
          <a:bodyPr/>
          <a:lstStyle/>
          <a:p>
            <a:fld id="{68CBD7C7-4139-41A7-B938-A84F35A414AB}" type="slidenum">
              <a:rPr lang="ru-RU" smtClean="0"/>
              <a:t>‹#›</a:t>
            </a:fld>
            <a:endParaRPr lang="ru-RU"/>
          </a:p>
        </p:txBody>
      </p:sp>
    </p:spTree>
    <p:extLst>
      <p:ext uri="{BB962C8B-B14F-4D97-AF65-F5344CB8AC3E}">
        <p14:creationId xmlns:p14="http://schemas.microsoft.com/office/powerpoint/2010/main" val="1685971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FD9674-439D-23B6-5CD8-8B37A7CD5AE9}"/>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CB68C3F-AC24-DE9B-C227-E9ABB130BDC9}"/>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C894687-ACA7-DFB4-7F07-66BCB16A91CC}"/>
              </a:ext>
            </a:extLst>
          </p:cNvPr>
          <p:cNvSpPr>
            <a:spLocks noGrp="1"/>
          </p:cNvSpPr>
          <p:nvPr>
            <p:ph type="dt" sz="half" idx="10"/>
          </p:nvPr>
        </p:nvSpPr>
        <p:spPr/>
        <p:txBody>
          <a:bodyPr/>
          <a:lstStyle/>
          <a:p>
            <a:fld id="{2B16772F-6762-4DD0-BCAF-E4298FA7C288}" type="datetimeFigureOut">
              <a:rPr lang="ru-RU" smtClean="0"/>
              <a:t>18.10.2025</a:t>
            </a:fld>
            <a:endParaRPr lang="ru-RU"/>
          </a:p>
        </p:txBody>
      </p:sp>
      <p:sp>
        <p:nvSpPr>
          <p:cNvPr id="5" name="Нижний колонтитул 4">
            <a:extLst>
              <a:ext uri="{FF2B5EF4-FFF2-40B4-BE49-F238E27FC236}">
                <a16:creationId xmlns:a16="http://schemas.microsoft.com/office/drawing/2014/main" id="{E367BFD4-743A-ABB7-6308-DFB06717BB2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574D712-62D6-1F2A-0C68-09E29D686C5D}"/>
              </a:ext>
            </a:extLst>
          </p:cNvPr>
          <p:cNvSpPr>
            <a:spLocks noGrp="1"/>
          </p:cNvSpPr>
          <p:nvPr>
            <p:ph type="sldNum" sz="quarter" idx="12"/>
          </p:nvPr>
        </p:nvSpPr>
        <p:spPr/>
        <p:txBody>
          <a:bodyPr/>
          <a:lstStyle/>
          <a:p>
            <a:fld id="{68CBD7C7-4139-41A7-B938-A84F35A414AB}" type="slidenum">
              <a:rPr lang="ru-RU" smtClean="0"/>
              <a:t>‹#›</a:t>
            </a:fld>
            <a:endParaRPr lang="ru-RU"/>
          </a:p>
        </p:txBody>
      </p:sp>
    </p:spTree>
    <p:extLst>
      <p:ext uri="{BB962C8B-B14F-4D97-AF65-F5344CB8AC3E}">
        <p14:creationId xmlns:p14="http://schemas.microsoft.com/office/powerpoint/2010/main" val="1565407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DD2017CD-9E59-E081-0AA9-C6743FAFF4DA}"/>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5350FA3A-8D0F-DE0C-3E9B-77F6ECB068E0}"/>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ED10C92-57FD-5D97-45D3-86E12F1EDAB8}"/>
              </a:ext>
            </a:extLst>
          </p:cNvPr>
          <p:cNvSpPr>
            <a:spLocks noGrp="1"/>
          </p:cNvSpPr>
          <p:nvPr>
            <p:ph type="dt" sz="half" idx="10"/>
          </p:nvPr>
        </p:nvSpPr>
        <p:spPr/>
        <p:txBody>
          <a:bodyPr/>
          <a:lstStyle/>
          <a:p>
            <a:fld id="{2B16772F-6762-4DD0-BCAF-E4298FA7C288}" type="datetimeFigureOut">
              <a:rPr lang="ru-RU" smtClean="0"/>
              <a:t>18.10.2025</a:t>
            </a:fld>
            <a:endParaRPr lang="ru-RU"/>
          </a:p>
        </p:txBody>
      </p:sp>
      <p:sp>
        <p:nvSpPr>
          <p:cNvPr id="5" name="Нижний колонтитул 4">
            <a:extLst>
              <a:ext uri="{FF2B5EF4-FFF2-40B4-BE49-F238E27FC236}">
                <a16:creationId xmlns:a16="http://schemas.microsoft.com/office/drawing/2014/main" id="{1377F729-375C-26E8-7002-C6043DB5BD3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FA99B47-7F7F-CB6A-7E93-1280507CB7F8}"/>
              </a:ext>
            </a:extLst>
          </p:cNvPr>
          <p:cNvSpPr>
            <a:spLocks noGrp="1"/>
          </p:cNvSpPr>
          <p:nvPr>
            <p:ph type="sldNum" sz="quarter" idx="12"/>
          </p:nvPr>
        </p:nvSpPr>
        <p:spPr/>
        <p:txBody>
          <a:bodyPr/>
          <a:lstStyle/>
          <a:p>
            <a:fld id="{68CBD7C7-4139-41A7-B938-A84F35A414AB}" type="slidenum">
              <a:rPr lang="ru-RU" smtClean="0"/>
              <a:t>‹#›</a:t>
            </a:fld>
            <a:endParaRPr lang="ru-RU"/>
          </a:p>
        </p:txBody>
      </p:sp>
    </p:spTree>
    <p:extLst>
      <p:ext uri="{BB962C8B-B14F-4D97-AF65-F5344CB8AC3E}">
        <p14:creationId xmlns:p14="http://schemas.microsoft.com/office/powerpoint/2010/main" val="2259169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98ACA8-4708-E34D-D257-95ACE6CC9FB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46455245-6C6C-41F9-0481-40A3D411349E}"/>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EE29C15-A798-82EB-3485-F1A75712A1A1}"/>
              </a:ext>
            </a:extLst>
          </p:cNvPr>
          <p:cNvSpPr>
            <a:spLocks noGrp="1"/>
          </p:cNvSpPr>
          <p:nvPr>
            <p:ph type="dt" sz="half" idx="10"/>
          </p:nvPr>
        </p:nvSpPr>
        <p:spPr/>
        <p:txBody>
          <a:bodyPr/>
          <a:lstStyle/>
          <a:p>
            <a:fld id="{2B16772F-6762-4DD0-BCAF-E4298FA7C288}" type="datetimeFigureOut">
              <a:rPr lang="ru-RU" smtClean="0"/>
              <a:t>18.10.2025</a:t>
            </a:fld>
            <a:endParaRPr lang="ru-RU"/>
          </a:p>
        </p:txBody>
      </p:sp>
      <p:sp>
        <p:nvSpPr>
          <p:cNvPr id="5" name="Нижний колонтитул 4">
            <a:extLst>
              <a:ext uri="{FF2B5EF4-FFF2-40B4-BE49-F238E27FC236}">
                <a16:creationId xmlns:a16="http://schemas.microsoft.com/office/drawing/2014/main" id="{971254D3-AE3C-4454-F99B-43E5D923DF2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26D8942-C671-875E-7403-126CE4D7260B}"/>
              </a:ext>
            </a:extLst>
          </p:cNvPr>
          <p:cNvSpPr>
            <a:spLocks noGrp="1"/>
          </p:cNvSpPr>
          <p:nvPr>
            <p:ph type="sldNum" sz="quarter" idx="12"/>
          </p:nvPr>
        </p:nvSpPr>
        <p:spPr/>
        <p:txBody>
          <a:bodyPr/>
          <a:lstStyle/>
          <a:p>
            <a:fld id="{68CBD7C7-4139-41A7-B938-A84F35A414AB}" type="slidenum">
              <a:rPr lang="ru-RU" smtClean="0"/>
              <a:t>‹#›</a:t>
            </a:fld>
            <a:endParaRPr lang="ru-RU"/>
          </a:p>
        </p:txBody>
      </p:sp>
    </p:spTree>
    <p:extLst>
      <p:ext uri="{BB962C8B-B14F-4D97-AF65-F5344CB8AC3E}">
        <p14:creationId xmlns:p14="http://schemas.microsoft.com/office/powerpoint/2010/main" val="3223279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5B15024-3F80-5054-830C-36B2DC4CCB31}"/>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ED3B8746-80AC-7728-52C8-CCFA9A9B869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C0CE371E-F37E-1FE2-9BA4-D70B14B90893}"/>
              </a:ext>
            </a:extLst>
          </p:cNvPr>
          <p:cNvSpPr>
            <a:spLocks noGrp="1"/>
          </p:cNvSpPr>
          <p:nvPr>
            <p:ph type="dt" sz="half" idx="10"/>
          </p:nvPr>
        </p:nvSpPr>
        <p:spPr/>
        <p:txBody>
          <a:bodyPr/>
          <a:lstStyle/>
          <a:p>
            <a:fld id="{2B16772F-6762-4DD0-BCAF-E4298FA7C288}" type="datetimeFigureOut">
              <a:rPr lang="ru-RU" smtClean="0"/>
              <a:t>18.10.2025</a:t>
            </a:fld>
            <a:endParaRPr lang="ru-RU"/>
          </a:p>
        </p:txBody>
      </p:sp>
      <p:sp>
        <p:nvSpPr>
          <p:cNvPr id="5" name="Нижний колонтитул 4">
            <a:extLst>
              <a:ext uri="{FF2B5EF4-FFF2-40B4-BE49-F238E27FC236}">
                <a16:creationId xmlns:a16="http://schemas.microsoft.com/office/drawing/2014/main" id="{6FBE4E17-9881-C6B2-2F39-731F1CA6D4D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D2FC774-E428-AA4A-DB68-F84DCDA39290}"/>
              </a:ext>
            </a:extLst>
          </p:cNvPr>
          <p:cNvSpPr>
            <a:spLocks noGrp="1"/>
          </p:cNvSpPr>
          <p:nvPr>
            <p:ph type="sldNum" sz="quarter" idx="12"/>
          </p:nvPr>
        </p:nvSpPr>
        <p:spPr/>
        <p:txBody>
          <a:bodyPr/>
          <a:lstStyle/>
          <a:p>
            <a:fld id="{68CBD7C7-4139-41A7-B938-A84F35A414AB}" type="slidenum">
              <a:rPr lang="ru-RU" smtClean="0"/>
              <a:t>‹#›</a:t>
            </a:fld>
            <a:endParaRPr lang="ru-RU"/>
          </a:p>
        </p:txBody>
      </p:sp>
    </p:spTree>
    <p:extLst>
      <p:ext uri="{BB962C8B-B14F-4D97-AF65-F5344CB8AC3E}">
        <p14:creationId xmlns:p14="http://schemas.microsoft.com/office/powerpoint/2010/main" val="1815864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ECCF5A8-9CBB-11B3-C7AE-D34466EB771A}"/>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52609B90-3BBC-563F-66E1-8502F9E35D3C}"/>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3E256851-050A-99D4-E883-932238D31F32}"/>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8EEB93D1-6382-7315-69CB-1CED7F352A04}"/>
              </a:ext>
            </a:extLst>
          </p:cNvPr>
          <p:cNvSpPr>
            <a:spLocks noGrp="1"/>
          </p:cNvSpPr>
          <p:nvPr>
            <p:ph type="dt" sz="half" idx="10"/>
          </p:nvPr>
        </p:nvSpPr>
        <p:spPr/>
        <p:txBody>
          <a:bodyPr/>
          <a:lstStyle/>
          <a:p>
            <a:fld id="{2B16772F-6762-4DD0-BCAF-E4298FA7C288}" type="datetimeFigureOut">
              <a:rPr lang="ru-RU" smtClean="0"/>
              <a:t>18.10.2025</a:t>
            </a:fld>
            <a:endParaRPr lang="ru-RU"/>
          </a:p>
        </p:txBody>
      </p:sp>
      <p:sp>
        <p:nvSpPr>
          <p:cNvPr id="6" name="Нижний колонтитул 5">
            <a:extLst>
              <a:ext uri="{FF2B5EF4-FFF2-40B4-BE49-F238E27FC236}">
                <a16:creationId xmlns:a16="http://schemas.microsoft.com/office/drawing/2014/main" id="{851DE940-2F48-A883-EAD5-5938C31A7780}"/>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0BA920DD-BA26-0CE8-ECC3-F183BC2E93C1}"/>
              </a:ext>
            </a:extLst>
          </p:cNvPr>
          <p:cNvSpPr>
            <a:spLocks noGrp="1"/>
          </p:cNvSpPr>
          <p:nvPr>
            <p:ph type="sldNum" sz="quarter" idx="12"/>
          </p:nvPr>
        </p:nvSpPr>
        <p:spPr/>
        <p:txBody>
          <a:bodyPr/>
          <a:lstStyle/>
          <a:p>
            <a:fld id="{68CBD7C7-4139-41A7-B938-A84F35A414AB}" type="slidenum">
              <a:rPr lang="ru-RU" smtClean="0"/>
              <a:t>‹#›</a:t>
            </a:fld>
            <a:endParaRPr lang="ru-RU"/>
          </a:p>
        </p:txBody>
      </p:sp>
    </p:spTree>
    <p:extLst>
      <p:ext uri="{BB962C8B-B14F-4D97-AF65-F5344CB8AC3E}">
        <p14:creationId xmlns:p14="http://schemas.microsoft.com/office/powerpoint/2010/main" val="792303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A82EAB-AA4A-F174-5827-7DAB3C39478F}"/>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340B6C8C-E03B-6C7C-57DD-FB5E03B93A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D774B1D6-EA82-7D29-A9EB-994A7D394628}"/>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0D60B613-1716-5D70-1247-AC18AECC08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D3C3060F-9454-DEFA-7C6F-0C11CE0B5E3C}"/>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4B383358-AE7D-FC56-11C4-FF8C7B63809A}"/>
              </a:ext>
            </a:extLst>
          </p:cNvPr>
          <p:cNvSpPr>
            <a:spLocks noGrp="1"/>
          </p:cNvSpPr>
          <p:nvPr>
            <p:ph type="dt" sz="half" idx="10"/>
          </p:nvPr>
        </p:nvSpPr>
        <p:spPr/>
        <p:txBody>
          <a:bodyPr/>
          <a:lstStyle/>
          <a:p>
            <a:fld id="{2B16772F-6762-4DD0-BCAF-E4298FA7C288}" type="datetimeFigureOut">
              <a:rPr lang="ru-RU" smtClean="0"/>
              <a:t>18.10.2025</a:t>
            </a:fld>
            <a:endParaRPr lang="ru-RU"/>
          </a:p>
        </p:txBody>
      </p:sp>
      <p:sp>
        <p:nvSpPr>
          <p:cNvPr id="8" name="Нижний колонтитул 7">
            <a:extLst>
              <a:ext uri="{FF2B5EF4-FFF2-40B4-BE49-F238E27FC236}">
                <a16:creationId xmlns:a16="http://schemas.microsoft.com/office/drawing/2014/main" id="{2D552904-FE0E-5775-6285-BB9C396133CD}"/>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A0AEDB64-D7FC-8162-E91B-B2014C837B62}"/>
              </a:ext>
            </a:extLst>
          </p:cNvPr>
          <p:cNvSpPr>
            <a:spLocks noGrp="1"/>
          </p:cNvSpPr>
          <p:nvPr>
            <p:ph type="sldNum" sz="quarter" idx="12"/>
          </p:nvPr>
        </p:nvSpPr>
        <p:spPr/>
        <p:txBody>
          <a:bodyPr/>
          <a:lstStyle/>
          <a:p>
            <a:fld id="{68CBD7C7-4139-41A7-B938-A84F35A414AB}" type="slidenum">
              <a:rPr lang="ru-RU" smtClean="0"/>
              <a:t>‹#›</a:t>
            </a:fld>
            <a:endParaRPr lang="ru-RU"/>
          </a:p>
        </p:txBody>
      </p:sp>
    </p:spTree>
    <p:extLst>
      <p:ext uri="{BB962C8B-B14F-4D97-AF65-F5344CB8AC3E}">
        <p14:creationId xmlns:p14="http://schemas.microsoft.com/office/powerpoint/2010/main" val="2158354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01A65B-08DE-D234-34AB-64B46E4AB88C}"/>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C414A0A9-6BD8-85A5-767F-FC484CCA5812}"/>
              </a:ext>
            </a:extLst>
          </p:cNvPr>
          <p:cNvSpPr>
            <a:spLocks noGrp="1"/>
          </p:cNvSpPr>
          <p:nvPr>
            <p:ph type="dt" sz="half" idx="10"/>
          </p:nvPr>
        </p:nvSpPr>
        <p:spPr/>
        <p:txBody>
          <a:bodyPr/>
          <a:lstStyle/>
          <a:p>
            <a:fld id="{2B16772F-6762-4DD0-BCAF-E4298FA7C288}" type="datetimeFigureOut">
              <a:rPr lang="ru-RU" smtClean="0"/>
              <a:t>18.10.2025</a:t>
            </a:fld>
            <a:endParaRPr lang="ru-RU"/>
          </a:p>
        </p:txBody>
      </p:sp>
      <p:sp>
        <p:nvSpPr>
          <p:cNvPr id="4" name="Нижний колонтитул 3">
            <a:extLst>
              <a:ext uri="{FF2B5EF4-FFF2-40B4-BE49-F238E27FC236}">
                <a16:creationId xmlns:a16="http://schemas.microsoft.com/office/drawing/2014/main" id="{3BD6CBAF-7AC7-4761-40B9-EA50588AEA62}"/>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A5BA1E49-83EE-6ECB-B486-B2E96804B113}"/>
              </a:ext>
            </a:extLst>
          </p:cNvPr>
          <p:cNvSpPr>
            <a:spLocks noGrp="1"/>
          </p:cNvSpPr>
          <p:nvPr>
            <p:ph type="sldNum" sz="quarter" idx="12"/>
          </p:nvPr>
        </p:nvSpPr>
        <p:spPr/>
        <p:txBody>
          <a:bodyPr/>
          <a:lstStyle/>
          <a:p>
            <a:fld id="{68CBD7C7-4139-41A7-B938-A84F35A414AB}" type="slidenum">
              <a:rPr lang="ru-RU" smtClean="0"/>
              <a:t>‹#›</a:t>
            </a:fld>
            <a:endParaRPr lang="ru-RU"/>
          </a:p>
        </p:txBody>
      </p:sp>
    </p:spTree>
    <p:extLst>
      <p:ext uri="{BB962C8B-B14F-4D97-AF65-F5344CB8AC3E}">
        <p14:creationId xmlns:p14="http://schemas.microsoft.com/office/powerpoint/2010/main" val="3786203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F2AA5360-D05A-54FE-5AF2-8B4E49DA11E7}"/>
              </a:ext>
            </a:extLst>
          </p:cNvPr>
          <p:cNvSpPr>
            <a:spLocks noGrp="1"/>
          </p:cNvSpPr>
          <p:nvPr>
            <p:ph type="dt" sz="half" idx="10"/>
          </p:nvPr>
        </p:nvSpPr>
        <p:spPr/>
        <p:txBody>
          <a:bodyPr/>
          <a:lstStyle/>
          <a:p>
            <a:fld id="{2B16772F-6762-4DD0-BCAF-E4298FA7C288}" type="datetimeFigureOut">
              <a:rPr lang="ru-RU" smtClean="0"/>
              <a:t>18.10.2025</a:t>
            </a:fld>
            <a:endParaRPr lang="ru-RU"/>
          </a:p>
        </p:txBody>
      </p:sp>
      <p:sp>
        <p:nvSpPr>
          <p:cNvPr id="3" name="Нижний колонтитул 2">
            <a:extLst>
              <a:ext uri="{FF2B5EF4-FFF2-40B4-BE49-F238E27FC236}">
                <a16:creationId xmlns:a16="http://schemas.microsoft.com/office/drawing/2014/main" id="{900E5EC0-4997-B112-EBBC-826D0F7C5F6C}"/>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9F98212E-1573-C8FC-5F09-E7D6250AF35A}"/>
              </a:ext>
            </a:extLst>
          </p:cNvPr>
          <p:cNvSpPr>
            <a:spLocks noGrp="1"/>
          </p:cNvSpPr>
          <p:nvPr>
            <p:ph type="sldNum" sz="quarter" idx="12"/>
          </p:nvPr>
        </p:nvSpPr>
        <p:spPr/>
        <p:txBody>
          <a:bodyPr/>
          <a:lstStyle/>
          <a:p>
            <a:fld id="{68CBD7C7-4139-41A7-B938-A84F35A414AB}" type="slidenum">
              <a:rPr lang="ru-RU" smtClean="0"/>
              <a:t>‹#›</a:t>
            </a:fld>
            <a:endParaRPr lang="ru-RU"/>
          </a:p>
        </p:txBody>
      </p:sp>
    </p:spTree>
    <p:extLst>
      <p:ext uri="{BB962C8B-B14F-4D97-AF65-F5344CB8AC3E}">
        <p14:creationId xmlns:p14="http://schemas.microsoft.com/office/powerpoint/2010/main" val="616930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26C39A-174C-8901-A505-24688B9BC17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1F02E908-1F22-5275-5904-F8D2C2BD2B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5104EB8B-8D8D-7565-DED4-AF56CD9AC2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82D357F9-53A3-E480-5663-A647D6F1CB88}"/>
              </a:ext>
            </a:extLst>
          </p:cNvPr>
          <p:cNvSpPr>
            <a:spLocks noGrp="1"/>
          </p:cNvSpPr>
          <p:nvPr>
            <p:ph type="dt" sz="half" idx="10"/>
          </p:nvPr>
        </p:nvSpPr>
        <p:spPr/>
        <p:txBody>
          <a:bodyPr/>
          <a:lstStyle/>
          <a:p>
            <a:fld id="{2B16772F-6762-4DD0-BCAF-E4298FA7C288}" type="datetimeFigureOut">
              <a:rPr lang="ru-RU" smtClean="0"/>
              <a:t>18.10.2025</a:t>
            </a:fld>
            <a:endParaRPr lang="ru-RU"/>
          </a:p>
        </p:txBody>
      </p:sp>
      <p:sp>
        <p:nvSpPr>
          <p:cNvPr id="6" name="Нижний колонтитул 5">
            <a:extLst>
              <a:ext uri="{FF2B5EF4-FFF2-40B4-BE49-F238E27FC236}">
                <a16:creationId xmlns:a16="http://schemas.microsoft.com/office/drawing/2014/main" id="{C83CAC5F-8CFE-F733-7815-C04AC2F332B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565A6E5-B4F0-8386-C507-E72FCAFE2DA6}"/>
              </a:ext>
            </a:extLst>
          </p:cNvPr>
          <p:cNvSpPr>
            <a:spLocks noGrp="1"/>
          </p:cNvSpPr>
          <p:nvPr>
            <p:ph type="sldNum" sz="quarter" idx="12"/>
          </p:nvPr>
        </p:nvSpPr>
        <p:spPr/>
        <p:txBody>
          <a:bodyPr/>
          <a:lstStyle/>
          <a:p>
            <a:fld id="{68CBD7C7-4139-41A7-B938-A84F35A414AB}" type="slidenum">
              <a:rPr lang="ru-RU" smtClean="0"/>
              <a:t>‹#›</a:t>
            </a:fld>
            <a:endParaRPr lang="ru-RU"/>
          </a:p>
        </p:txBody>
      </p:sp>
    </p:spTree>
    <p:extLst>
      <p:ext uri="{BB962C8B-B14F-4D97-AF65-F5344CB8AC3E}">
        <p14:creationId xmlns:p14="http://schemas.microsoft.com/office/powerpoint/2010/main" val="41660777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146073-279A-7A5F-68C9-6B39B7F94AE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420CE74F-A133-3143-04D7-4968A35834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2D2559EF-CE2E-94B3-63E1-07D8FCF83A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EF607541-13CA-F727-3445-B6094E8624C2}"/>
              </a:ext>
            </a:extLst>
          </p:cNvPr>
          <p:cNvSpPr>
            <a:spLocks noGrp="1"/>
          </p:cNvSpPr>
          <p:nvPr>
            <p:ph type="dt" sz="half" idx="10"/>
          </p:nvPr>
        </p:nvSpPr>
        <p:spPr/>
        <p:txBody>
          <a:bodyPr/>
          <a:lstStyle/>
          <a:p>
            <a:fld id="{2B16772F-6762-4DD0-BCAF-E4298FA7C288}" type="datetimeFigureOut">
              <a:rPr lang="ru-RU" smtClean="0"/>
              <a:t>18.10.2025</a:t>
            </a:fld>
            <a:endParaRPr lang="ru-RU"/>
          </a:p>
        </p:txBody>
      </p:sp>
      <p:sp>
        <p:nvSpPr>
          <p:cNvPr id="6" name="Нижний колонтитул 5">
            <a:extLst>
              <a:ext uri="{FF2B5EF4-FFF2-40B4-BE49-F238E27FC236}">
                <a16:creationId xmlns:a16="http://schemas.microsoft.com/office/drawing/2014/main" id="{1784FA7D-B13C-EE1A-10B7-CF14B438418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2A0BEE32-76A7-E56D-5A11-CADFCD1C8659}"/>
              </a:ext>
            </a:extLst>
          </p:cNvPr>
          <p:cNvSpPr>
            <a:spLocks noGrp="1"/>
          </p:cNvSpPr>
          <p:nvPr>
            <p:ph type="sldNum" sz="quarter" idx="12"/>
          </p:nvPr>
        </p:nvSpPr>
        <p:spPr/>
        <p:txBody>
          <a:bodyPr/>
          <a:lstStyle/>
          <a:p>
            <a:fld id="{68CBD7C7-4139-41A7-B938-A84F35A414AB}" type="slidenum">
              <a:rPr lang="ru-RU" smtClean="0"/>
              <a:t>‹#›</a:t>
            </a:fld>
            <a:endParaRPr lang="ru-RU"/>
          </a:p>
        </p:txBody>
      </p:sp>
    </p:spTree>
    <p:extLst>
      <p:ext uri="{BB962C8B-B14F-4D97-AF65-F5344CB8AC3E}">
        <p14:creationId xmlns:p14="http://schemas.microsoft.com/office/powerpoint/2010/main" val="706290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A31A20-75C0-72A2-1FDD-B29DD9D02C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F3BA1F3F-9865-AA73-6F08-1C6B358668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7CDACDD-0F07-509D-1DDD-7FA163459B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16772F-6762-4DD0-BCAF-E4298FA7C288}" type="datetimeFigureOut">
              <a:rPr lang="ru-RU" smtClean="0"/>
              <a:t>18.10.2025</a:t>
            </a:fld>
            <a:endParaRPr lang="ru-RU"/>
          </a:p>
        </p:txBody>
      </p:sp>
      <p:sp>
        <p:nvSpPr>
          <p:cNvPr id="5" name="Нижний колонтитул 4">
            <a:extLst>
              <a:ext uri="{FF2B5EF4-FFF2-40B4-BE49-F238E27FC236}">
                <a16:creationId xmlns:a16="http://schemas.microsoft.com/office/drawing/2014/main" id="{D095E7DA-D6E3-0A2B-4EEA-AD2F85A667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4E13EC89-4110-CBF3-0333-B08453E405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CBD7C7-4139-41A7-B938-A84F35A414AB}" type="slidenum">
              <a:rPr lang="ru-RU" smtClean="0"/>
              <a:t>‹#›</a:t>
            </a:fld>
            <a:endParaRPr lang="ru-RU"/>
          </a:p>
        </p:txBody>
      </p:sp>
    </p:spTree>
    <p:extLst>
      <p:ext uri="{BB962C8B-B14F-4D97-AF65-F5344CB8AC3E}">
        <p14:creationId xmlns:p14="http://schemas.microsoft.com/office/powerpoint/2010/main" val="15208199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4DA8E3-5344-85D4-044A-14E992D3C11F}"/>
              </a:ext>
            </a:extLst>
          </p:cNvPr>
          <p:cNvSpPr>
            <a:spLocks noGrp="1"/>
          </p:cNvSpPr>
          <p:nvPr>
            <p:ph type="ctrTitle"/>
          </p:nvPr>
        </p:nvSpPr>
        <p:spPr/>
        <p:txBody>
          <a:bodyPr/>
          <a:lstStyle/>
          <a:p>
            <a:r>
              <a:rPr lang="ru-RU" dirty="0"/>
              <a:t>Судейский семинар</a:t>
            </a:r>
          </a:p>
        </p:txBody>
      </p:sp>
      <p:sp>
        <p:nvSpPr>
          <p:cNvPr id="3" name="Подзаголовок 2">
            <a:extLst>
              <a:ext uri="{FF2B5EF4-FFF2-40B4-BE49-F238E27FC236}">
                <a16:creationId xmlns:a16="http://schemas.microsoft.com/office/drawing/2014/main" id="{10773FEB-9557-4E84-9E65-FB38847FF12A}"/>
              </a:ext>
            </a:extLst>
          </p:cNvPr>
          <p:cNvSpPr>
            <a:spLocks noGrp="1"/>
          </p:cNvSpPr>
          <p:nvPr>
            <p:ph type="subTitle" idx="1"/>
          </p:nvPr>
        </p:nvSpPr>
        <p:spPr/>
        <p:txBody>
          <a:bodyPr/>
          <a:lstStyle/>
          <a:p>
            <a:r>
              <a:rPr lang="en-US" dirty="0"/>
              <a:t>18</a:t>
            </a:r>
            <a:r>
              <a:rPr lang="ru-RU" dirty="0"/>
              <a:t>-</a:t>
            </a:r>
            <a:r>
              <a:rPr lang="en-US" dirty="0"/>
              <a:t>19</a:t>
            </a:r>
            <a:r>
              <a:rPr lang="ru-RU" dirty="0"/>
              <a:t> октября 2025</a:t>
            </a:r>
          </a:p>
          <a:p>
            <a:r>
              <a:rPr lang="ru-RU" dirty="0"/>
              <a:t>Ерохин Сергей</a:t>
            </a:r>
          </a:p>
        </p:txBody>
      </p:sp>
    </p:spTree>
    <p:extLst>
      <p:ext uri="{BB962C8B-B14F-4D97-AF65-F5344CB8AC3E}">
        <p14:creationId xmlns:p14="http://schemas.microsoft.com/office/powerpoint/2010/main" val="16790266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CE5A15-96FF-234F-2B32-3159BE5C88A8}"/>
              </a:ext>
            </a:extLst>
          </p:cNvPr>
          <p:cNvSpPr>
            <a:spLocks noGrp="1"/>
          </p:cNvSpPr>
          <p:nvPr>
            <p:ph type="title"/>
          </p:nvPr>
        </p:nvSpPr>
        <p:spPr/>
        <p:txBody>
          <a:bodyPr/>
          <a:lstStyle/>
          <a:p>
            <a:r>
              <a:rPr lang="ru-RU" dirty="0"/>
              <a:t>Начало турнира</a:t>
            </a:r>
          </a:p>
        </p:txBody>
      </p:sp>
      <p:sp>
        <p:nvSpPr>
          <p:cNvPr id="3" name="Объект 2">
            <a:extLst>
              <a:ext uri="{FF2B5EF4-FFF2-40B4-BE49-F238E27FC236}">
                <a16:creationId xmlns:a16="http://schemas.microsoft.com/office/drawing/2014/main" id="{C2B80991-80D5-CBF8-7495-BD215F99BF37}"/>
              </a:ext>
            </a:extLst>
          </p:cNvPr>
          <p:cNvSpPr>
            <a:spLocks noGrp="1"/>
          </p:cNvSpPr>
          <p:nvPr>
            <p:ph idx="1"/>
          </p:nvPr>
        </p:nvSpPr>
        <p:spPr>
          <a:xfrm>
            <a:off x="-733149" y="1690688"/>
            <a:ext cx="12007789" cy="4351338"/>
          </a:xfrm>
        </p:spPr>
        <p:txBody>
          <a:bodyPr/>
          <a:lstStyle/>
          <a:p>
            <a:pPr marL="1600200" lvl="3" indent="-228600" algn="just">
              <a:lnSpc>
                <a:spcPct val="120000"/>
              </a:lnSpc>
              <a:buFont typeface="+mj-lt"/>
              <a:buAutoNum type="arabicPeriod"/>
              <a:tabLst>
                <a:tab pos="180340" algn="l"/>
              </a:tabLst>
            </a:pPr>
            <a:r>
              <a:rPr lang="ru-RU" dirty="0">
                <a:solidFill>
                  <a:srgbClr val="000000"/>
                </a:solidFill>
                <a:effectLst/>
                <a:latin typeface="Times New Roman" panose="02020603050405020304" pitchFamily="18" charset="0"/>
                <a:ea typeface="Times New Roman" panose="02020603050405020304" pitchFamily="18" charset="0"/>
              </a:rPr>
              <a:t>Участники соревнования должны занять места в соответствии с протоколом, в котором указываются пары участников очередного тура, за 5 минут до официального начала тура.</a:t>
            </a:r>
          </a:p>
          <a:p>
            <a:pPr marL="1600200" lvl="3" indent="-228600" algn="just">
              <a:lnSpc>
                <a:spcPct val="120000"/>
              </a:lnSpc>
              <a:buFont typeface="+mj-lt"/>
              <a:buAutoNum type="arabicPeriod"/>
              <a:tabLst>
                <a:tab pos="180340" algn="l"/>
              </a:tabLst>
            </a:pPr>
            <a:r>
              <a:rPr lang="ru-RU" dirty="0">
                <a:solidFill>
                  <a:srgbClr val="000000"/>
                </a:solidFill>
                <a:effectLst/>
                <a:latin typeface="Times New Roman" panose="02020603050405020304" pitchFamily="18" charset="0"/>
                <a:ea typeface="Times New Roman" panose="02020603050405020304" pitchFamily="18" charset="0"/>
              </a:rPr>
              <a:t>Любые спорные случаи, не оговоренные в Регламенте о преференции одного из игроков, такие как: расположение игроков за столом относительно </a:t>
            </a:r>
            <a:r>
              <a:rPr lang="ru-RU" dirty="0" err="1">
                <a:solidFill>
                  <a:srgbClr val="000000"/>
                </a:solidFill>
                <a:effectLst/>
                <a:latin typeface="Times New Roman" panose="02020603050405020304" pitchFamily="18" charset="0"/>
                <a:ea typeface="Times New Roman" panose="02020603050405020304" pitchFamily="18" charset="0"/>
              </a:rPr>
              <a:t>баффл</a:t>
            </a:r>
            <a:r>
              <a:rPr lang="ru-RU" dirty="0">
                <a:solidFill>
                  <a:srgbClr val="000000"/>
                </a:solidFill>
                <a:effectLst/>
                <a:latin typeface="Times New Roman" panose="02020603050405020304" pitchFamily="18" charset="0"/>
                <a:ea typeface="Times New Roman" panose="02020603050405020304" pitchFamily="18" charset="0"/>
              </a:rPr>
              <a:t> бокса, расположение шашек, использование </a:t>
            </a:r>
            <a:r>
              <a:rPr lang="ru-RU" dirty="0" err="1">
                <a:solidFill>
                  <a:srgbClr val="000000"/>
                </a:solidFill>
                <a:effectLst/>
                <a:latin typeface="Times New Roman" panose="02020603050405020304" pitchFamily="18" charset="0"/>
                <a:ea typeface="Times New Roman" panose="02020603050405020304" pitchFamily="18" charset="0"/>
              </a:rPr>
              <a:t>зар</a:t>
            </a:r>
            <a:r>
              <a:rPr lang="ru-RU" dirty="0">
                <a:solidFill>
                  <a:srgbClr val="000000"/>
                </a:solidFill>
                <a:effectLst/>
                <a:latin typeface="Times New Roman" panose="02020603050405020304" pitchFamily="18" charset="0"/>
                <a:ea typeface="Times New Roman" panose="02020603050405020304" pitchFamily="18" charset="0"/>
              </a:rPr>
              <a:t> определенного цвета и прочее, решается жребием – броском </a:t>
            </a:r>
            <a:r>
              <a:rPr lang="ru-RU" dirty="0" err="1">
                <a:solidFill>
                  <a:srgbClr val="000000"/>
                </a:solidFill>
                <a:effectLst/>
                <a:latin typeface="Times New Roman" panose="02020603050405020304" pitchFamily="18" charset="0"/>
                <a:ea typeface="Times New Roman" panose="02020603050405020304" pitchFamily="18" charset="0"/>
              </a:rPr>
              <a:t>зар</a:t>
            </a:r>
            <a:r>
              <a:rPr lang="ru-RU" dirty="0">
                <a:solidFill>
                  <a:srgbClr val="000000"/>
                </a:solidFill>
                <a:effectLst/>
                <a:latin typeface="Times New Roman" panose="02020603050405020304" pitchFamily="18" charset="0"/>
                <a:ea typeface="Times New Roman" panose="02020603050405020304" pitchFamily="18" charset="0"/>
              </a:rPr>
              <a:t>. У кого выпадает больше, у того право выбора.</a:t>
            </a:r>
          </a:p>
          <a:p>
            <a:pPr marL="1600200" lvl="3" indent="-228600" algn="just">
              <a:lnSpc>
                <a:spcPct val="120000"/>
              </a:lnSpc>
              <a:buFont typeface="+mj-lt"/>
              <a:buAutoNum type="arabicPeriod"/>
              <a:tabLst>
                <a:tab pos="180340" algn="l"/>
              </a:tabLst>
            </a:pPr>
            <a:r>
              <a:rPr lang="ru-RU" dirty="0">
                <a:solidFill>
                  <a:srgbClr val="000000"/>
                </a:solidFill>
                <a:effectLst/>
                <a:latin typeface="Times New Roman" panose="02020603050405020304" pitchFamily="18" charset="0"/>
                <a:ea typeface="Times New Roman" panose="02020603050405020304" pitchFamily="18" charset="0"/>
              </a:rPr>
              <a:t>В точно назначенное время, независимо от того, все ли игроки присутствуют, судья дает сигнал к началу партии, пуская сам или по его указанию судья матча, часы  отсутствующего участника. С этого времени игрокам запрещается останавливать турнирные часы кроме случаев, предусмотренных Правилами.</a:t>
            </a:r>
          </a:p>
          <a:p>
            <a:pPr marL="0" indent="0">
              <a:buNone/>
            </a:pPr>
            <a:endParaRPr lang="ru-RU" sz="1000" dirty="0">
              <a:solidFill>
                <a:srgbClr val="000000"/>
              </a:solidFill>
              <a:effectLst/>
              <a:latin typeface="Courier New" panose="02070309020205020404" pitchFamily="49" charset="0"/>
              <a:ea typeface="Courier New" panose="02070309020205020404" pitchFamily="49" charset="0"/>
            </a:endParaRPr>
          </a:p>
        </p:txBody>
      </p:sp>
    </p:spTree>
    <p:extLst>
      <p:ext uri="{BB962C8B-B14F-4D97-AF65-F5344CB8AC3E}">
        <p14:creationId xmlns:p14="http://schemas.microsoft.com/office/powerpoint/2010/main" val="35203175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20BF0-EEFC-7EB8-CB35-A917EABAB38D}"/>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3BEDB7-EBE5-029D-3C9B-D975993EB1FE}"/>
              </a:ext>
            </a:extLst>
          </p:cNvPr>
          <p:cNvSpPr>
            <a:spLocks noGrp="1"/>
          </p:cNvSpPr>
          <p:nvPr>
            <p:ph type="title"/>
          </p:nvPr>
        </p:nvSpPr>
        <p:spPr/>
        <p:txBody>
          <a:bodyPr/>
          <a:lstStyle/>
          <a:p>
            <a:r>
              <a:rPr lang="ru-RU" dirty="0"/>
              <a:t>Куб удвоения</a:t>
            </a:r>
          </a:p>
        </p:txBody>
      </p:sp>
      <p:sp>
        <p:nvSpPr>
          <p:cNvPr id="3" name="Объект 2">
            <a:extLst>
              <a:ext uri="{FF2B5EF4-FFF2-40B4-BE49-F238E27FC236}">
                <a16:creationId xmlns:a16="http://schemas.microsoft.com/office/drawing/2014/main" id="{1630AAAE-AA42-1BB2-71A6-5338F588DCDB}"/>
              </a:ext>
            </a:extLst>
          </p:cNvPr>
          <p:cNvSpPr>
            <a:spLocks noGrp="1"/>
          </p:cNvSpPr>
          <p:nvPr>
            <p:ph idx="1"/>
          </p:nvPr>
        </p:nvSpPr>
        <p:spPr>
          <a:xfrm>
            <a:off x="-848558" y="1738706"/>
            <a:ext cx="12354017" cy="4351338"/>
          </a:xfrm>
        </p:spPr>
        <p:txBody>
          <a:bodyPr>
            <a:normAutofit fontScale="92500" lnSpcReduction="20000"/>
          </a:bodyPr>
          <a:lstStyle/>
          <a:p>
            <a:pPr marL="1600200" lvl="3" indent="-228600" algn="just">
              <a:lnSpc>
                <a:spcPct val="120000"/>
              </a:lnSpc>
              <a:buFont typeface="+mj-lt"/>
              <a:buAutoNum type="arabicPeriod"/>
              <a:tabLst>
                <a:tab pos="180340" algn="l"/>
              </a:tabLst>
            </a:pPr>
            <a:r>
              <a:rPr lang="ru-RU" sz="1800" dirty="0">
                <a:solidFill>
                  <a:srgbClr val="000000"/>
                </a:solidFill>
                <a:effectLst/>
                <a:latin typeface="Times New Roman" panose="02020603050405020304" pitchFamily="18" charset="0"/>
                <a:ea typeface="Times New Roman" panose="02020603050405020304" pitchFamily="18" charset="0"/>
              </a:rPr>
              <a:t>Куб удвоения с нанесенными на его грани числами 2, 4, 8, 16, 32 и 64 используется для целей фиксации и отслеживания количества очков, которое игрок получит за победу в партии.</a:t>
            </a:r>
          </a:p>
          <a:p>
            <a:pPr marL="1600200" lvl="3" indent="-228600" algn="just">
              <a:lnSpc>
                <a:spcPct val="120000"/>
              </a:lnSpc>
              <a:buFont typeface="+mj-lt"/>
              <a:buAutoNum type="arabicPeriod"/>
              <a:tabLst>
                <a:tab pos="180340" algn="l"/>
              </a:tabLst>
            </a:pPr>
            <a:r>
              <a:rPr lang="ru-RU" sz="1800" dirty="0">
                <a:solidFill>
                  <a:srgbClr val="000000"/>
                </a:solidFill>
                <a:effectLst/>
                <a:latin typeface="Times New Roman" panose="02020603050405020304" pitchFamily="18" charset="0"/>
                <a:ea typeface="Times New Roman" panose="02020603050405020304" pitchFamily="18" charset="0"/>
              </a:rPr>
              <a:t>Куб удвоения используется в игре по правилам дисциплины «короткие нарды» и по правилам дисциплины «длинные нарды».</a:t>
            </a:r>
          </a:p>
          <a:p>
            <a:pPr marL="1600200" lvl="3" indent="-228600" algn="just">
              <a:lnSpc>
                <a:spcPct val="120000"/>
              </a:lnSpc>
              <a:buFont typeface="+mj-lt"/>
              <a:buAutoNum type="arabicPeriod"/>
              <a:tabLst>
                <a:tab pos="180340" algn="l"/>
              </a:tabLst>
            </a:pPr>
            <a:r>
              <a:rPr lang="ru-RU" sz="1800" dirty="0">
                <a:solidFill>
                  <a:srgbClr val="000000"/>
                </a:solidFill>
                <a:effectLst/>
                <a:latin typeface="Times New Roman" panose="02020603050405020304" pitchFamily="18" charset="0"/>
                <a:ea typeface="Times New Roman" panose="02020603050405020304" pitchFamily="18" charset="0"/>
              </a:rPr>
              <a:t>Оба игрока ответственны за установку куба в центр в начале каждой партии. Куб, установленный в центре, имеет ценность 1 очко. </a:t>
            </a:r>
            <a:endParaRPr lang="en-US" sz="1800" dirty="0">
              <a:solidFill>
                <a:srgbClr val="000000"/>
              </a:solidFill>
              <a:effectLst/>
              <a:latin typeface="Times New Roman" panose="02020603050405020304" pitchFamily="18" charset="0"/>
              <a:ea typeface="Times New Roman" panose="02020603050405020304" pitchFamily="18" charset="0"/>
            </a:endParaRPr>
          </a:p>
          <a:p>
            <a:pPr marL="1600200" lvl="3" indent="-228600" algn="just">
              <a:lnSpc>
                <a:spcPct val="120000"/>
              </a:lnSpc>
              <a:buFont typeface="+mj-lt"/>
              <a:buAutoNum type="arabicPeriod"/>
              <a:tabLst>
                <a:tab pos="180340" algn="l"/>
              </a:tabLst>
            </a:pPr>
            <a:r>
              <a:rPr lang="ru-RU" sz="1800" dirty="0">
                <a:solidFill>
                  <a:srgbClr val="000000"/>
                </a:solidFill>
                <a:effectLst/>
                <a:latin typeface="Times New Roman" panose="02020603050405020304" pitchFamily="18" charset="0"/>
                <a:ea typeface="Times New Roman" panose="02020603050405020304" pitchFamily="18" charset="0"/>
              </a:rPr>
              <a:t>В ходе партии игрок может повернуть куб удвоения так, чтобы верхняя сторона куба показывала число 2, тем самым удваивая количество очков, которое получит победитель партии. </a:t>
            </a:r>
            <a:endParaRPr lang="en-US" sz="1800" dirty="0">
              <a:solidFill>
                <a:srgbClr val="000000"/>
              </a:solidFill>
              <a:effectLst/>
              <a:latin typeface="Times New Roman" panose="02020603050405020304" pitchFamily="18" charset="0"/>
              <a:ea typeface="Times New Roman" panose="02020603050405020304" pitchFamily="18" charset="0"/>
            </a:endParaRPr>
          </a:p>
          <a:p>
            <a:pPr marL="1600200" lvl="3" indent="-228600" algn="just">
              <a:lnSpc>
                <a:spcPct val="120000"/>
              </a:lnSpc>
              <a:buFont typeface="+mj-lt"/>
              <a:buAutoNum type="arabicPeriod"/>
              <a:tabLst>
                <a:tab pos="180340" algn="l"/>
              </a:tabLst>
            </a:pPr>
            <a:r>
              <a:rPr lang="ru-RU" sz="1800" dirty="0">
                <a:solidFill>
                  <a:srgbClr val="000000"/>
                </a:solidFill>
                <a:effectLst/>
                <a:latin typeface="Times New Roman" panose="02020603050405020304" pitchFamily="18" charset="0"/>
                <a:ea typeface="Times New Roman" panose="02020603050405020304" pitchFamily="18" charset="0"/>
              </a:rPr>
              <a:t>В ходе партии, если игрок взял в руки куб (дотронулся до куба) то уже обязан показать удвоение, игрок не может положить его обратно.</a:t>
            </a:r>
          </a:p>
          <a:p>
            <a:pPr marL="1600200" lvl="3" indent="-228600" algn="just">
              <a:lnSpc>
                <a:spcPct val="120000"/>
              </a:lnSpc>
              <a:buFont typeface="+mj-lt"/>
              <a:buAutoNum type="arabicPeriod"/>
              <a:tabLst>
                <a:tab pos="180340" algn="l"/>
              </a:tabLst>
            </a:pPr>
            <a:r>
              <a:rPr lang="ru-RU" sz="1800" dirty="0">
                <a:solidFill>
                  <a:srgbClr val="000000"/>
                </a:solidFill>
                <a:effectLst/>
                <a:latin typeface="Times New Roman" panose="02020603050405020304" pitchFamily="18" charset="0"/>
                <a:ea typeface="Times New Roman" panose="02020603050405020304" pitchFamily="18" charset="0"/>
              </a:rPr>
              <a:t>Удвоение разрешается делать </a:t>
            </a:r>
            <a:r>
              <a:rPr lang="ru-RU" dirty="0">
                <a:solidFill>
                  <a:srgbClr val="000000"/>
                </a:solidFill>
                <a:latin typeface="Times New Roman" panose="02020603050405020304" pitchFamily="18" charset="0"/>
                <a:ea typeface="Times New Roman" panose="02020603050405020304" pitchFamily="18" charset="0"/>
              </a:rPr>
              <a:t>только</a:t>
            </a:r>
            <a:r>
              <a:rPr lang="ru-RU" sz="1800" dirty="0">
                <a:solidFill>
                  <a:srgbClr val="000000"/>
                </a:solidFill>
                <a:effectLst/>
                <a:latin typeface="Times New Roman" panose="02020603050405020304" pitchFamily="18" charset="0"/>
                <a:ea typeface="Times New Roman" panose="02020603050405020304" pitchFamily="18" charset="0"/>
              </a:rPr>
              <a:t> </a:t>
            </a:r>
            <a:r>
              <a:rPr lang="ru-RU" dirty="0">
                <a:solidFill>
                  <a:srgbClr val="000000"/>
                </a:solidFill>
                <a:latin typeface="Times New Roman" panose="02020603050405020304" pitchFamily="18" charset="0"/>
                <a:ea typeface="Times New Roman" panose="02020603050405020304" pitchFamily="18" charset="0"/>
              </a:rPr>
              <a:t>перед своим </a:t>
            </a:r>
            <a:r>
              <a:rPr lang="ru-RU" sz="1800" dirty="0">
                <a:solidFill>
                  <a:srgbClr val="000000"/>
                </a:solidFill>
                <a:effectLst/>
                <a:latin typeface="Times New Roman" panose="02020603050405020304" pitchFamily="18" charset="0"/>
                <a:ea typeface="Times New Roman" panose="02020603050405020304" pitchFamily="18" charset="0"/>
              </a:rPr>
              <a:t>броском костей.</a:t>
            </a:r>
          </a:p>
          <a:p>
            <a:pPr marL="1600200" lvl="3" indent="-228600" algn="just">
              <a:lnSpc>
                <a:spcPct val="120000"/>
              </a:lnSpc>
              <a:buFont typeface="+mj-lt"/>
              <a:buAutoNum type="arabicPeriod"/>
              <a:tabLst>
                <a:tab pos="180340" algn="l"/>
              </a:tabLst>
            </a:pPr>
            <a:r>
              <a:rPr lang="ru-RU" sz="1800" dirty="0">
                <a:solidFill>
                  <a:srgbClr val="000000"/>
                </a:solidFill>
                <a:effectLst/>
                <a:latin typeface="Times New Roman" panose="02020603050405020304" pitchFamily="18" charset="0"/>
                <a:ea typeface="Times New Roman" panose="02020603050405020304" pitchFamily="18" charset="0"/>
              </a:rPr>
              <a:t>Если игрок, которому предложили удвоить ставки, отказывается («пасует»), то партия заканчивается и игрок, отказавшийся от удвоения, проигрывает одно очко. В противном случае он должен принять куб и игра (партия) продолжится с ценой игры равной двум очкам. </a:t>
            </a:r>
          </a:p>
        </p:txBody>
      </p:sp>
      <p:sp>
        <p:nvSpPr>
          <p:cNvPr id="4" name="AutoShape 2" descr="Acrylic Backgammon Doubling Cube | Geoffrey Parker">
            <a:extLst>
              <a:ext uri="{FF2B5EF4-FFF2-40B4-BE49-F238E27FC236}">
                <a16:creationId xmlns:a16="http://schemas.microsoft.com/office/drawing/2014/main" id="{C77B0A77-C70D-271F-7FF5-65F8046FFDF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4" descr="Acrylic Backgammon Doubling Cube | Geoffrey Parker">
            <a:extLst>
              <a:ext uri="{FF2B5EF4-FFF2-40B4-BE49-F238E27FC236}">
                <a16:creationId xmlns:a16="http://schemas.microsoft.com/office/drawing/2014/main" id="{99294C31-62E5-C02B-CA42-78458EB7B9E6}"/>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6" descr="Acrylic Backgammon Doubling Cube | Geoffrey Parker">
            <a:extLst>
              <a:ext uri="{FF2B5EF4-FFF2-40B4-BE49-F238E27FC236}">
                <a16:creationId xmlns:a16="http://schemas.microsoft.com/office/drawing/2014/main" id="{D9D88AF9-B3C1-9E80-D20C-5A7C6691245D}"/>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4104" name="Picture 8" descr="1-3/16-inch Red Backgammon Doubling Cube - Marbleized Plastic">
            <a:extLst>
              <a:ext uri="{FF2B5EF4-FFF2-40B4-BE49-F238E27FC236}">
                <a16:creationId xmlns:a16="http://schemas.microsoft.com/office/drawing/2014/main" id="{74ABA80F-AC68-D5F5-972E-6EDCC7DD0C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1519" y="317107"/>
            <a:ext cx="1681681" cy="12612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92688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6BEC03-4EBA-C43D-A34A-6965D00AC6C0}"/>
              </a:ext>
            </a:extLst>
          </p:cNvPr>
          <p:cNvSpPr>
            <a:spLocks noGrp="1"/>
          </p:cNvSpPr>
          <p:nvPr>
            <p:ph type="title"/>
          </p:nvPr>
        </p:nvSpPr>
        <p:spPr/>
        <p:txBody>
          <a:bodyPr/>
          <a:lstStyle/>
          <a:p>
            <a:r>
              <a:rPr lang="ru-RU" dirty="0"/>
              <a:t>Куб удвоения</a:t>
            </a:r>
          </a:p>
        </p:txBody>
      </p:sp>
      <p:sp>
        <p:nvSpPr>
          <p:cNvPr id="3" name="Объект 2">
            <a:extLst>
              <a:ext uri="{FF2B5EF4-FFF2-40B4-BE49-F238E27FC236}">
                <a16:creationId xmlns:a16="http://schemas.microsoft.com/office/drawing/2014/main" id="{438D520D-6249-B1C4-C16C-E26DA497185A}"/>
              </a:ext>
            </a:extLst>
          </p:cNvPr>
          <p:cNvSpPr>
            <a:spLocks noGrp="1"/>
          </p:cNvSpPr>
          <p:nvPr>
            <p:ph idx="1"/>
          </p:nvPr>
        </p:nvSpPr>
        <p:spPr>
          <a:xfrm>
            <a:off x="-848558" y="1738706"/>
            <a:ext cx="12354017" cy="4351338"/>
          </a:xfrm>
        </p:spPr>
        <p:txBody>
          <a:bodyPr>
            <a:normAutofit/>
          </a:bodyPr>
          <a:lstStyle/>
          <a:p>
            <a:pPr marL="1371600" lvl="3" indent="0" algn="just">
              <a:lnSpc>
                <a:spcPct val="120000"/>
              </a:lnSpc>
              <a:buNone/>
              <a:tabLst>
                <a:tab pos="180340" algn="l"/>
              </a:tabLst>
            </a:pPr>
            <a:r>
              <a:rPr lang="ru-RU" sz="1800" dirty="0">
                <a:solidFill>
                  <a:srgbClr val="000000"/>
                </a:solidFill>
                <a:effectLst/>
                <a:latin typeface="Times New Roman" panose="02020603050405020304" pitchFamily="18" charset="0"/>
                <a:ea typeface="Times New Roman" panose="02020603050405020304" pitchFamily="18" charset="0"/>
              </a:rPr>
              <a:t>8. Игрок, который принял куб, становится обладателем куба, устанавливает куб на своей стороне доски и только он может повысить цену игры до 4. Аналогичным образом игроки могут сколько угодно раз, по очереди увеличивать значения куба удвоения до 8, 16, 32, 64.</a:t>
            </a:r>
          </a:p>
          <a:p>
            <a:pPr marL="1371600" lvl="3" indent="0" algn="just">
              <a:lnSpc>
                <a:spcPct val="120000"/>
              </a:lnSpc>
              <a:buNone/>
              <a:tabLst>
                <a:tab pos="180340" algn="l"/>
              </a:tabLst>
            </a:pPr>
            <a:r>
              <a:rPr lang="ru-RU" sz="1800" dirty="0">
                <a:solidFill>
                  <a:srgbClr val="000000"/>
                </a:solidFill>
                <a:effectLst/>
                <a:latin typeface="Times New Roman" panose="02020603050405020304" pitchFamily="18" charset="0"/>
                <a:ea typeface="Times New Roman" panose="02020603050405020304" pitchFamily="18" charset="0"/>
              </a:rPr>
              <a:t>9. Встречное удвоение ставок в одной и той же партии называется </a:t>
            </a:r>
            <a:r>
              <a:rPr lang="ru-RU" sz="1800" dirty="0" err="1">
                <a:solidFill>
                  <a:srgbClr val="000000"/>
                </a:solidFill>
                <a:effectLst/>
                <a:latin typeface="Times New Roman" panose="02020603050405020304" pitchFamily="18" charset="0"/>
                <a:ea typeface="Times New Roman" panose="02020603050405020304" pitchFamily="18" charset="0"/>
              </a:rPr>
              <a:t>редабл</a:t>
            </a:r>
            <a:r>
              <a:rPr lang="ru-RU" sz="1800" dirty="0">
                <a:solidFill>
                  <a:srgbClr val="000000"/>
                </a:solidFill>
                <a:effectLst/>
                <a:latin typeface="Times New Roman" panose="02020603050405020304" pitchFamily="18" charset="0"/>
                <a:ea typeface="Times New Roman" panose="02020603050405020304" pitchFamily="18" charset="0"/>
              </a:rPr>
              <a:t>. Если игрок сдается в этот момент, он проигрывает столько очков, сколько стояло на кону перед этим </a:t>
            </a:r>
            <a:r>
              <a:rPr lang="ru-RU" sz="1800" dirty="0" err="1">
                <a:solidFill>
                  <a:srgbClr val="000000"/>
                </a:solidFill>
                <a:effectLst/>
                <a:latin typeface="Times New Roman" panose="02020603050405020304" pitchFamily="18" charset="0"/>
                <a:ea typeface="Times New Roman" panose="02020603050405020304" pitchFamily="18" charset="0"/>
              </a:rPr>
              <a:t>редаблом</a:t>
            </a:r>
            <a:r>
              <a:rPr lang="ru-RU" sz="1800" dirty="0">
                <a:solidFill>
                  <a:srgbClr val="000000"/>
                </a:solidFill>
                <a:effectLst/>
                <a:latin typeface="Times New Roman" panose="02020603050405020304" pitchFamily="18" charset="0"/>
                <a:ea typeface="Times New Roman" panose="02020603050405020304" pitchFamily="18" charset="0"/>
              </a:rPr>
              <a:t>. В противном случае куб переходит к игроку, принявшему </a:t>
            </a:r>
            <a:r>
              <a:rPr lang="ru-RU" sz="1800" dirty="0" err="1">
                <a:solidFill>
                  <a:srgbClr val="000000"/>
                </a:solidFill>
                <a:effectLst/>
                <a:latin typeface="Times New Roman" panose="02020603050405020304" pitchFamily="18" charset="0"/>
                <a:ea typeface="Times New Roman" panose="02020603050405020304" pitchFamily="18" charset="0"/>
              </a:rPr>
              <a:t>редабл</a:t>
            </a:r>
            <a:r>
              <a:rPr lang="ru-RU" sz="1800" dirty="0">
                <a:solidFill>
                  <a:srgbClr val="000000"/>
                </a:solidFill>
                <a:effectLst/>
                <a:latin typeface="Times New Roman" panose="02020603050405020304" pitchFamily="18" charset="0"/>
                <a:ea typeface="Times New Roman" panose="02020603050405020304" pitchFamily="18" charset="0"/>
              </a:rPr>
              <a:t>, и партия продолжается дальше с еще раз удвоенным значением очков, которые получит победитель партии. Ограничений на число </a:t>
            </a:r>
            <a:r>
              <a:rPr lang="ru-RU" sz="1800" dirty="0" err="1">
                <a:solidFill>
                  <a:srgbClr val="000000"/>
                </a:solidFill>
                <a:effectLst/>
                <a:latin typeface="Times New Roman" panose="02020603050405020304" pitchFamily="18" charset="0"/>
                <a:ea typeface="Times New Roman" panose="02020603050405020304" pitchFamily="18" charset="0"/>
              </a:rPr>
              <a:t>редаблов</a:t>
            </a:r>
            <a:r>
              <a:rPr lang="ru-RU" sz="1800" dirty="0">
                <a:solidFill>
                  <a:srgbClr val="000000"/>
                </a:solidFill>
                <a:effectLst/>
                <a:latin typeface="Times New Roman" panose="02020603050405020304" pitchFamily="18" charset="0"/>
                <a:ea typeface="Times New Roman" panose="02020603050405020304" pitchFamily="18" charset="0"/>
              </a:rPr>
              <a:t> не существует.</a:t>
            </a:r>
          </a:p>
          <a:p>
            <a:pPr marL="1371600" lvl="3" indent="0" algn="just">
              <a:lnSpc>
                <a:spcPct val="120000"/>
              </a:lnSpc>
              <a:buNone/>
              <a:tabLst>
                <a:tab pos="180340" algn="l"/>
              </a:tabLst>
            </a:pPr>
            <a:r>
              <a:rPr lang="ru-RU" sz="1800" dirty="0">
                <a:solidFill>
                  <a:srgbClr val="000000"/>
                </a:solidFill>
                <a:effectLst/>
                <a:latin typeface="Times New Roman" panose="02020603050405020304" pitchFamily="18" charset="0"/>
                <a:ea typeface="Times New Roman" panose="02020603050405020304" pitchFamily="18" charset="0"/>
              </a:rPr>
              <a:t>10. Чтобы принять куб, игрок размещает куб с предложенным значением (стоимостью) на своей стороне доски. Игрок, который принимает куб, должен сохранять его предложенным значением (стоимостью) вверх и разместить на своей стороне в зоне хорошей видимости для противника. В случае спора текущее положение и значение куба имеют большое значение для принятия решения.</a:t>
            </a:r>
          </a:p>
        </p:txBody>
      </p:sp>
      <p:sp>
        <p:nvSpPr>
          <p:cNvPr id="4" name="AutoShape 2" descr="Acrylic Backgammon Doubling Cube | Geoffrey Parker">
            <a:extLst>
              <a:ext uri="{FF2B5EF4-FFF2-40B4-BE49-F238E27FC236}">
                <a16:creationId xmlns:a16="http://schemas.microsoft.com/office/drawing/2014/main" id="{320F0587-DA3A-AF6F-04DD-01896D1C50A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4" descr="Acrylic Backgammon Doubling Cube | Geoffrey Parker">
            <a:extLst>
              <a:ext uri="{FF2B5EF4-FFF2-40B4-BE49-F238E27FC236}">
                <a16:creationId xmlns:a16="http://schemas.microsoft.com/office/drawing/2014/main" id="{2D72C2CD-CA09-36EA-6EB9-3497F588BBF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6" descr="Acrylic Backgammon Doubling Cube | Geoffrey Parker">
            <a:extLst>
              <a:ext uri="{FF2B5EF4-FFF2-40B4-BE49-F238E27FC236}">
                <a16:creationId xmlns:a16="http://schemas.microsoft.com/office/drawing/2014/main" id="{54AAC78E-B622-6580-C062-C4C055F1C632}"/>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4104" name="Picture 8" descr="1-3/16-inch Red Backgammon Doubling Cube - Marbleized Plastic">
            <a:extLst>
              <a:ext uri="{FF2B5EF4-FFF2-40B4-BE49-F238E27FC236}">
                <a16:creationId xmlns:a16="http://schemas.microsoft.com/office/drawing/2014/main" id="{0BA3C8CB-E46A-14B2-8E12-E5DBC7A62B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1519" y="317107"/>
            <a:ext cx="1681681" cy="12612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23752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D1B46-213B-A703-6095-D77F19CC180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23362F-7F24-F7F5-B673-6D0F1A1B9BDF}"/>
              </a:ext>
            </a:extLst>
          </p:cNvPr>
          <p:cNvSpPr>
            <a:spLocks noGrp="1"/>
          </p:cNvSpPr>
          <p:nvPr>
            <p:ph type="title"/>
          </p:nvPr>
        </p:nvSpPr>
        <p:spPr/>
        <p:txBody>
          <a:bodyPr/>
          <a:lstStyle/>
          <a:p>
            <a:r>
              <a:rPr lang="ru-RU" dirty="0"/>
              <a:t>Куб удвоения</a:t>
            </a:r>
          </a:p>
        </p:txBody>
      </p:sp>
      <p:sp>
        <p:nvSpPr>
          <p:cNvPr id="3" name="Объект 2">
            <a:extLst>
              <a:ext uri="{FF2B5EF4-FFF2-40B4-BE49-F238E27FC236}">
                <a16:creationId xmlns:a16="http://schemas.microsoft.com/office/drawing/2014/main" id="{79F06B9A-C50B-3DF3-4713-529A2F60B07E}"/>
              </a:ext>
            </a:extLst>
          </p:cNvPr>
          <p:cNvSpPr>
            <a:spLocks noGrp="1"/>
          </p:cNvSpPr>
          <p:nvPr>
            <p:ph idx="1"/>
          </p:nvPr>
        </p:nvSpPr>
        <p:spPr>
          <a:xfrm>
            <a:off x="-848558" y="1738706"/>
            <a:ext cx="12354017" cy="4351338"/>
          </a:xfrm>
        </p:spPr>
        <p:txBody>
          <a:bodyPr>
            <a:normAutofit/>
          </a:bodyPr>
          <a:lstStyle/>
          <a:p>
            <a:pPr marL="1371600" lvl="3" indent="0" algn="just">
              <a:lnSpc>
                <a:spcPct val="120000"/>
              </a:lnSpc>
              <a:buNone/>
              <a:tabLst>
                <a:tab pos="180340" algn="l"/>
              </a:tabLst>
            </a:pPr>
            <a:r>
              <a:rPr lang="ru-RU" sz="1800" dirty="0">
                <a:solidFill>
                  <a:srgbClr val="000000"/>
                </a:solidFill>
                <a:effectLst/>
                <a:latin typeface="Times New Roman" panose="02020603050405020304" pitchFamily="18" charset="0"/>
                <a:ea typeface="Times New Roman" panose="02020603050405020304" pitchFamily="18" charset="0"/>
              </a:rPr>
              <a:t>11. Любой куб, показанный преждевременно, должен остаться на доске, и противник может завершить ход при этом кубе.</a:t>
            </a:r>
          </a:p>
          <a:p>
            <a:pPr marL="1371600" lvl="3" indent="0" algn="just">
              <a:lnSpc>
                <a:spcPct val="120000"/>
              </a:lnSpc>
              <a:buNone/>
              <a:tabLst>
                <a:tab pos="180340" algn="l"/>
              </a:tabLst>
            </a:pPr>
            <a:r>
              <a:rPr lang="ru-RU" sz="1800" dirty="0">
                <a:solidFill>
                  <a:srgbClr val="000000"/>
                </a:solidFill>
                <a:effectLst/>
                <a:latin typeface="Times New Roman" panose="02020603050405020304" pitchFamily="18" charset="0"/>
                <a:ea typeface="Times New Roman" panose="02020603050405020304" pitchFamily="18" charset="0"/>
              </a:rPr>
              <a:t>12. Для отказа в принятии удвоения, игрок произносит «Пас», записывает счет и выставляет стартовую позицию на доске.</a:t>
            </a:r>
          </a:p>
          <a:p>
            <a:pPr marL="1371600" lvl="3" indent="0" algn="just">
              <a:lnSpc>
                <a:spcPct val="120000"/>
              </a:lnSpc>
              <a:buNone/>
              <a:tabLst>
                <a:tab pos="180340" algn="l"/>
              </a:tabLst>
            </a:pPr>
            <a:r>
              <a:rPr lang="ru-RU" sz="1800" dirty="0">
                <a:solidFill>
                  <a:srgbClr val="000000"/>
                </a:solidFill>
                <a:effectLst/>
                <a:latin typeface="Times New Roman" panose="02020603050405020304" pitchFamily="18" charset="0"/>
                <a:ea typeface="Times New Roman" panose="02020603050405020304" pitchFamily="18" charset="0"/>
              </a:rPr>
              <a:t>13. Когда игрок достигает матч-пойнта (например, 8 очков при матче до 9), куб удвоения изымается из партии, но только на одну партию (партию «без куба»). Если он неправомерно использован, лидирующий может потребовать отмены партии.</a:t>
            </a:r>
          </a:p>
        </p:txBody>
      </p:sp>
      <p:sp>
        <p:nvSpPr>
          <p:cNvPr id="4" name="AutoShape 2" descr="Acrylic Backgammon Doubling Cube | Geoffrey Parker">
            <a:extLst>
              <a:ext uri="{FF2B5EF4-FFF2-40B4-BE49-F238E27FC236}">
                <a16:creationId xmlns:a16="http://schemas.microsoft.com/office/drawing/2014/main" id="{1EB1E2F2-BE27-98D1-2B46-73A25CD1124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4" descr="Acrylic Backgammon Doubling Cube | Geoffrey Parker">
            <a:extLst>
              <a:ext uri="{FF2B5EF4-FFF2-40B4-BE49-F238E27FC236}">
                <a16:creationId xmlns:a16="http://schemas.microsoft.com/office/drawing/2014/main" id="{3BF50491-8346-8A1D-9EC9-EAA8AC37FD47}"/>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6" descr="Acrylic Backgammon Doubling Cube | Geoffrey Parker">
            <a:extLst>
              <a:ext uri="{FF2B5EF4-FFF2-40B4-BE49-F238E27FC236}">
                <a16:creationId xmlns:a16="http://schemas.microsoft.com/office/drawing/2014/main" id="{D903E924-E6EC-9C34-43D4-E6F4BB480A45}"/>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4104" name="Picture 8" descr="1-3/16-inch Red Backgammon Doubling Cube - Marbleized Plastic">
            <a:extLst>
              <a:ext uri="{FF2B5EF4-FFF2-40B4-BE49-F238E27FC236}">
                <a16:creationId xmlns:a16="http://schemas.microsoft.com/office/drawing/2014/main" id="{894D7DF1-8C9C-11CA-406E-6A799531B4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1519" y="317107"/>
            <a:ext cx="1681681" cy="12612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06336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87A31A-0E04-42DD-B613-BDC3A5C1898C}"/>
              </a:ext>
            </a:extLst>
          </p:cNvPr>
          <p:cNvSpPr>
            <a:spLocks noGrp="1"/>
          </p:cNvSpPr>
          <p:nvPr>
            <p:ph type="title"/>
          </p:nvPr>
        </p:nvSpPr>
        <p:spPr/>
        <p:txBody>
          <a:bodyPr/>
          <a:lstStyle/>
          <a:p>
            <a:r>
              <a:rPr lang="ru-RU" dirty="0"/>
              <a:t>Пары</a:t>
            </a:r>
          </a:p>
        </p:txBody>
      </p:sp>
      <p:sp>
        <p:nvSpPr>
          <p:cNvPr id="3" name="Объект 2">
            <a:extLst>
              <a:ext uri="{FF2B5EF4-FFF2-40B4-BE49-F238E27FC236}">
                <a16:creationId xmlns:a16="http://schemas.microsoft.com/office/drawing/2014/main" id="{B654F65F-6F8D-2975-9CA2-CFD9DE52864D}"/>
              </a:ext>
            </a:extLst>
          </p:cNvPr>
          <p:cNvSpPr>
            <a:spLocks noGrp="1"/>
          </p:cNvSpPr>
          <p:nvPr>
            <p:ph idx="1"/>
          </p:nvPr>
        </p:nvSpPr>
        <p:spPr/>
        <p:txBody>
          <a:bodyPr/>
          <a:lstStyle/>
          <a:p>
            <a:r>
              <a:rPr lang="ru-RU" sz="1800" dirty="0">
                <a:solidFill>
                  <a:srgbClr val="000000"/>
                </a:solidFill>
                <a:effectLst/>
                <a:latin typeface="Times New Roman" panose="02020603050405020304" pitchFamily="18" charset="0"/>
                <a:ea typeface="Times New Roman" panose="02020603050405020304" pitchFamily="18" charset="0"/>
              </a:rPr>
              <a:t>«Короткие нарды </a:t>
            </a:r>
            <a:r>
              <a:rPr lang="ru-RU" sz="1800" dirty="0">
                <a:solidFill>
                  <a:srgbClr val="000000"/>
                </a:solidFill>
                <a:effectLst/>
                <a:latin typeface="Times New Roman" panose="02020603050405020304" pitchFamily="18" charset="0"/>
                <a:ea typeface="Times New Roman" panose="02020603050405020304" pitchFamily="18" charset="0"/>
                <a:sym typeface="Symbol" panose="05050102010706020507" pitchFamily="18" charset="2"/>
              </a:rPr>
              <a:t></a:t>
            </a:r>
            <a:r>
              <a:rPr lang="ru-RU" sz="1800" dirty="0">
                <a:solidFill>
                  <a:srgbClr val="000000"/>
                </a:solidFill>
                <a:effectLst/>
                <a:latin typeface="Times New Roman" panose="02020603050405020304" pitchFamily="18" charset="0"/>
                <a:ea typeface="Times New Roman" panose="02020603050405020304" pitchFamily="18" charset="0"/>
              </a:rPr>
              <a:t> пары» - игра двое на двое на одной доске. Игра идет по обычным правилам, но с каждой стороны участвует по два игрока, которым разрешается советоваться друг с другом. </a:t>
            </a:r>
          </a:p>
          <a:p>
            <a:r>
              <a:rPr lang="ru-RU" sz="1800" dirty="0">
                <a:solidFill>
                  <a:srgbClr val="000000"/>
                </a:solidFill>
                <a:latin typeface="Times New Roman" panose="02020603050405020304" pitchFamily="18" charset="0"/>
                <a:ea typeface="Times New Roman" panose="02020603050405020304" pitchFamily="18" charset="0"/>
              </a:rPr>
              <a:t>Ходы выполняет</a:t>
            </a:r>
            <a:r>
              <a:rPr lang="ru-RU" sz="1800" dirty="0">
                <a:solidFill>
                  <a:srgbClr val="000000"/>
                </a:solidFill>
                <a:effectLst/>
                <a:latin typeface="Times New Roman" panose="02020603050405020304" pitchFamily="18" charset="0"/>
                <a:ea typeface="Times New Roman" panose="02020603050405020304" pitchFamily="18" charset="0"/>
              </a:rPr>
              <a:t> один из игроков, другой может только советовать.</a:t>
            </a:r>
          </a:p>
          <a:p>
            <a:r>
              <a:rPr lang="ru-RU" sz="1800" dirty="0">
                <a:solidFill>
                  <a:srgbClr val="000000"/>
                </a:solidFill>
                <a:effectLst/>
                <a:latin typeface="Times New Roman" panose="02020603050405020304" pitchFamily="18" charset="0"/>
                <a:ea typeface="Times New Roman" panose="02020603050405020304" pitchFamily="18" charset="0"/>
              </a:rPr>
              <a:t>Игроки могут меняться ролями между партиями.</a:t>
            </a:r>
          </a:p>
          <a:p>
            <a:endParaRPr lang="ru-RU" dirty="0"/>
          </a:p>
        </p:txBody>
      </p:sp>
    </p:spTree>
    <p:extLst>
      <p:ext uri="{BB962C8B-B14F-4D97-AF65-F5344CB8AC3E}">
        <p14:creationId xmlns:p14="http://schemas.microsoft.com/office/powerpoint/2010/main" val="17337931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891C17-3573-7F6B-1F1E-387766D9620B}"/>
              </a:ext>
            </a:extLst>
          </p:cNvPr>
          <p:cNvSpPr>
            <a:spLocks noGrp="1"/>
          </p:cNvSpPr>
          <p:nvPr>
            <p:ph type="title"/>
          </p:nvPr>
        </p:nvSpPr>
        <p:spPr/>
        <p:txBody>
          <a:bodyPr/>
          <a:lstStyle/>
          <a:p>
            <a:r>
              <a:rPr lang="ru-RU" dirty="0"/>
              <a:t>Выполнение бросков</a:t>
            </a:r>
          </a:p>
        </p:txBody>
      </p:sp>
      <p:sp>
        <p:nvSpPr>
          <p:cNvPr id="3" name="Объект 2">
            <a:extLst>
              <a:ext uri="{FF2B5EF4-FFF2-40B4-BE49-F238E27FC236}">
                <a16:creationId xmlns:a16="http://schemas.microsoft.com/office/drawing/2014/main" id="{8D8CD91F-55D7-8069-13BB-12A91DB61BCC}"/>
              </a:ext>
            </a:extLst>
          </p:cNvPr>
          <p:cNvSpPr>
            <a:spLocks noGrp="1"/>
          </p:cNvSpPr>
          <p:nvPr>
            <p:ph idx="1"/>
          </p:nvPr>
        </p:nvSpPr>
        <p:spPr>
          <a:xfrm>
            <a:off x="838200" y="1506029"/>
            <a:ext cx="9965924" cy="4351338"/>
          </a:xfrm>
        </p:spPr>
        <p:txBody>
          <a:bodyPr>
            <a:normAutofit/>
          </a:bodyPr>
          <a:lstStyle/>
          <a:p>
            <a:pPr marL="1600200" lvl="3" indent="-228600" algn="just">
              <a:lnSpc>
                <a:spcPct val="120000"/>
              </a:lnSpc>
              <a:buFont typeface="+mj-lt"/>
              <a:buAutoNum type="arabicPeriod"/>
              <a:tabLst>
                <a:tab pos="180340" algn="l"/>
              </a:tabLst>
            </a:pPr>
            <a:r>
              <a:rPr lang="ru-RU" sz="1800" dirty="0">
                <a:solidFill>
                  <a:srgbClr val="000000"/>
                </a:solidFill>
                <a:effectLst/>
                <a:latin typeface="Times New Roman" panose="02020603050405020304" pitchFamily="18" charset="0"/>
                <a:ea typeface="Times New Roman" panose="02020603050405020304" pitchFamily="18" charset="0"/>
              </a:rPr>
              <a:t>Обе кости нужно бросать одновременно на плоскую поверхность доски. Игрок должен повторить бросок, если одна или обе кости оказались вне секции доски, попали на шашки или не лежат горизонтально.</a:t>
            </a:r>
          </a:p>
          <a:p>
            <a:pPr marL="1600200" lvl="3" indent="-228600" algn="just">
              <a:lnSpc>
                <a:spcPct val="120000"/>
              </a:lnSpc>
              <a:buFont typeface="+mj-lt"/>
              <a:buAutoNum type="arabicPeriod"/>
              <a:tabLst>
                <a:tab pos="180340" algn="l"/>
              </a:tabLst>
            </a:pPr>
            <a:r>
              <a:rPr lang="ru-RU" sz="1800" dirty="0">
                <a:solidFill>
                  <a:srgbClr val="000000"/>
                </a:solidFill>
                <a:effectLst/>
                <a:latin typeface="Times New Roman" panose="02020603050405020304" pitchFamily="18" charset="0"/>
                <a:ea typeface="Times New Roman" panose="02020603050405020304" pitchFamily="18" charset="0"/>
              </a:rPr>
              <a:t>Если игрок бросил кости до того, как его противник завершил свой ход, то бросок игрока остается на доске. При этом соперник может сделать свой ход исходя из этого броска, либо попросить перебросить. </a:t>
            </a:r>
          </a:p>
          <a:p>
            <a:pPr marL="1600200" lvl="3" indent="-228600" algn="just">
              <a:lnSpc>
                <a:spcPct val="120000"/>
              </a:lnSpc>
              <a:buFont typeface="+mj-lt"/>
              <a:buAutoNum type="arabicPeriod"/>
              <a:tabLst>
                <a:tab pos="180340" algn="l"/>
              </a:tabLst>
            </a:pPr>
            <a:r>
              <a:rPr lang="ru-RU" b="1" dirty="0">
                <a:solidFill>
                  <a:srgbClr val="000000"/>
                </a:solidFill>
                <a:latin typeface="Times New Roman" panose="02020603050405020304" pitchFamily="18" charset="0"/>
                <a:ea typeface="Times New Roman" panose="02020603050405020304" pitchFamily="18" charset="0"/>
              </a:rPr>
              <a:t>Перед выполнением броска запрещается:</a:t>
            </a:r>
            <a:endParaRPr lang="ru-RU" sz="1800" b="1" dirty="0">
              <a:solidFill>
                <a:srgbClr val="000000"/>
              </a:solidFill>
              <a:effectLst/>
              <a:latin typeface="Times New Roman" panose="02020603050405020304" pitchFamily="18" charset="0"/>
              <a:ea typeface="Times New Roman" panose="02020603050405020304" pitchFamily="18" charset="0"/>
            </a:endParaRPr>
          </a:p>
          <a:p>
            <a:r>
              <a:rPr lang="ru-RU" sz="1800" b="1" dirty="0">
                <a:latin typeface="Times New Roman" panose="02020603050405020304" pitchFamily="18" charset="0"/>
                <a:cs typeface="Times New Roman" panose="02020603050405020304" pitchFamily="18" charset="0"/>
              </a:rPr>
              <a:t>– тереть </a:t>
            </a:r>
            <a:r>
              <a:rPr lang="ru-RU" sz="1800" b="1" dirty="0" err="1">
                <a:latin typeface="Times New Roman" panose="02020603050405020304" pitchFamily="18" charset="0"/>
                <a:cs typeface="Times New Roman" panose="02020603050405020304" pitchFamily="18" charset="0"/>
              </a:rPr>
              <a:t>зары</a:t>
            </a:r>
            <a:r>
              <a:rPr lang="ru-RU" sz="1800" b="1" dirty="0">
                <a:latin typeface="Times New Roman" panose="02020603050405020304" pitchFamily="18" charset="0"/>
                <a:cs typeface="Times New Roman" panose="02020603050405020304" pitchFamily="18" charset="0"/>
              </a:rPr>
              <a:t> о поверхность игровой доски, стола, одежды и других предметов;</a:t>
            </a:r>
          </a:p>
          <a:p>
            <a:r>
              <a:rPr lang="ru-RU" sz="1800" b="1" dirty="0">
                <a:latin typeface="Times New Roman" panose="02020603050405020304" pitchFamily="18" charset="0"/>
                <a:cs typeface="Times New Roman" panose="02020603050405020304" pitchFamily="18" charset="0"/>
              </a:rPr>
              <a:t>– бросать </a:t>
            </a:r>
            <a:r>
              <a:rPr lang="ru-RU" sz="1800" b="1" dirty="0" err="1">
                <a:latin typeface="Times New Roman" panose="02020603050405020304" pitchFamily="18" charset="0"/>
                <a:cs typeface="Times New Roman" panose="02020603050405020304" pitchFamily="18" charset="0"/>
              </a:rPr>
              <a:t>зары</a:t>
            </a:r>
            <a:r>
              <a:rPr lang="ru-RU" sz="1800" b="1" dirty="0">
                <a:latin typeface="Times New Roman" panose="02020603050405020304" pitchFamily="18" charset="0"/>
                <a:cs typeface="Times New Roman" panose="02020603050405020304" pitchFamily="18" charset="0"/>
              </a:rPr>
              <a:t>  на доску из рук (руки) и снова брать их руки. На игровую поверхность </a:t>
            </a:r>
            <a:r>
              <a:rPr lang="ru-RU" sz="1800" b="1" dirty="0" err="1">
                <a:latin typeface="Times New Roman" panose="02020603050405020304" pitchFamily="18" charset="0"/>
                <a:cs typeface="Times New Roman" panose="02020603050405020304" pitchFamily="18" charset="0"/>
              </a:rPr>
              <a:t>зары</a:t>
            </a:r>
            <a:r>
              <a:rPr lang="ru-RU" sz="1800" b="1" dirty="0">
                <a:latin typeface="Times New Roman" panose="02020603050405020304" pitchFamily="18" charset="0"/>
                <a:cs typeface="Times New Roman" panose="02020603050405020304" pitchFamily="18" charset="0"/>
              </a:rPr>
              <a:t> должны попадать строго через </a:t>
            </a:r>
            <a:r>
              <a:rPr lang="ru-RU" sz="1800" b="1" dirty="0" err="1">
                <a:latin typeface="Times New Roman" panose="02020603050405020304" pitchFamily="18" charset="0"/>
                <a:cs typeface="Times New Roman" panose="02020603050405020304" pitchFamily="18" charset="0"/>
              </a:rPr>
              <a:t>баффл</a:t>
            </a:r>
            <a:r>
              <a:rPr lang="ru-RU" sz="1800" b="1" dirty="0">
                <a:latin typeface="Times New Roman" panose="02020603050405020304" pitchFamily="18" charset="0"/>
                <a:cs typeface="Times New Roman" panose="02020603050405020304" pitchFamily="18" charset="0"/>
              </a:rPr>
              <a:t>-бокс.</a:t>
            </a:r>
          </a:p>
          <a:p>
            <a:pPr marL="1600200" lvl="3" indent="-228600" algn="just">
              <a:lnSpc>
                <a:spcPct val="120000"/>
              </a:lnSpc>
              <a:buFont typeface="+mj-lt"/>
              <a:buAutoNum type="arabicPeriod"/>
              <a:tabLst>
                <a:tab pos="180340" algn="l"/>
              </a:tabLst>
            </a:pPr>
            <a:endParaRPr lang="ru-RU" dirty="0"/>
          </a:p>
        </p:txBody>
      </p:sp>
    </p:spTree>
    <p:extLst>
      <p:ext uri="{BB962C8B-B14F-4D97-AF65-F5344CB8AC3E}">
        <p14:creationId xmlns:p14="http://schemas.microsoft.com/office/powerpoint/2010/main" val="2206198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ADC6CC9-1505-4E65-9114-625C839A93A1}"/>
              </a:ext>
            </a:extLst>
          </p:cNvPr>
          <p:cNvSpPr>
            <a:spLocks noGrp="1"/>
          </p:cNvSpPr>
          <p:nvPr>
            <p:ph type="title"/>
          </p:nvPr>
        </p:nvSpPr>
        <p:spPr/>
        <p:txBody>
          <a:bodyPr/>
          <a:lstStyle/>
          <a:p>
            <a:r>
              <a:rPr lang="ru-RU" dirty="0"/>
              <a:t>Перемещение шашек</a:t>
            </a:r>
          </a:p>
        </p:txBody>
      </p:sp>
      <p:sp>
        <p:nvSpPr>
          <p:cNvPr id="3" name="Объект 2">
            <a:extLst>
              <a:ext uri="{FF2B5EF4-FFF2-40B4-BE49-F238E27FC236}">
                <a16:creationId xmlns:a16="http://schemas.microsoft.com/office/drawing/2014/main" id="{DA347F03-4F9B-60E0-924C-2009C1519136}"/>
              </a:ext>
            </a:extLst>
          </p:cNvPr>
          <p:cNvSpPr>
            <a:spLocks noGrp="1"/>
          </p:cNvSpPr>
          <p:nvPr>
            <p:ph idx="1"/>
          </p:nvPr>
        </p:nvSpPr>
        <p:spPr>
          <a:xfrm>
            <a:off x="-671005" y="1550417"/>
            <a:ext cx="11927889" cy="4351338"/>
          </a:xfrm>
        </p:spPr>
        <p:txBody>
          <a:bodyPr>
            <a:normAutofit fontScale="92500" lnSpcReduction="10000"/>
          </a:bodyPr>
          <a:lstStyle/>
          <a:p>
            <a:pPr marL="1600200" lvl="3" indent="-228600" algn="just">
              <a:lnSpc>
                <a:spcPct val="120000"/>
              </a:lnSpc>
              <a:buFont typeface="+mj-lt"/>
              <a:buAutoNum type="arabicPeriod"/>
              <a:tabLst>
                <a:tab pos="180340" algn="l"/>
              </a:tabLst>
            </a:pPr>
            <a:r>
              <a:rPr lang="ru-RU" sz="1800" dirty="0">
                <a:solidFill>
                  <a:srgbClr val="000000"/>
                </a:solidFill>
                <a:effectLst/>
                <a:latin typeface="Times New Roman" panose="02020603050405020304" pitchFamily="18" charset="0"/>
                <a:ea typeface="Times New Roman" panose="02020603050405020304" pitchFamily="18" charset="0"/>
              </a:rPr>
              <a:t>Каждый игрок имеет право передвигать только шашки своего цвета.</a:t>
            </a:r>
          </a:p>
          <a:p>
            <a:pPr marL="1600200" lvl="3" indent="-228600" algn="just">
              <a:lnSpc>
                <a:spcPct val="120000"/>
              </a:lnSpc>
              <a:buFont typeface="+mj-lt"/>
              <a:buAutoNum type="arabicPeriod"/>
              <a:tabLst>
                <a:tab pos="180340" algn="l"/>
              </a:tabLst>
            </a:pPr>
            <a:r>
              <a:rPr lang="ru-RU" sz="1800" dirty="0">
                <a:solidFill>
                  <a:srgbClr val="000000"/>
                </a:solidFill>
                <a:effectLst/>
                <a:latin typeface="Times New Roman" panose="02020603050405020304" pitchFamily="18" charset="0"/>
                <a:ea typeface="Times New Roman" panose="02020603050405020304" pitchFamily="18" charset="0"/>
              </a:rPr>
              <a:t>Право первого хода определяется следующим образом. Каждый игрок бросает одну кость. Если у обоих игроков выпали одинаковые числа, они оба кидают кости до тех пор, пока не выпадут различные значения. Игрок, у которого выпало большее число, передвигает свои шашки в соответствии с числами на обеих костях. После первого хода игроки поочередно бросают по две кости и выполняют ходы.</a:t>
            </a:r>
          </a:p>
          <a:p>
            <a:pPr marL="1600200" lvl="3" indent="-228600" algn="just">
              <a:lnSpc>
                <a:spcPct val="120000"/>
              </a:lnSpc>
              <a:buFont typeface="+mj-lt"/>
              <a:buAutoNum type="arabicPeriod"/>
              <a:tabLst>
                <a:tab pos="180340" algn="l"/>
              </a:tabLst>
            </a:pPr>
            <a:r>
              <a:rPr lang="ru-RU" sz="1800" dirty="0">
                <a:solidFill>
                  <a:srgbClr val="000000"/>
                </a:solidFill>
                <a:effectLst/>
                <a:latin typeface="Times New Roman" panose="02020603050405020304" pitchFamily="18" charset="0"/>
                <a:ea typeface="Times New Roman" panose="02020603050405020304" pitchFamily="18" charset="0"/>
              </a:rPr>
              <a:t>Игрок должен делать каждый ход ясно, используя только одну руку, которой берет шашки, чтобы играть каждой шашкой. Игрок не должен двигать (трогать) никакие шашки в течение хода противника. </a:t>
            </a:r>
          </a:p>
          <a:p>
            <a:pPr marL="1600200" lvl="3" indent="-228600" algn="just">
              <a:lnSpc>
                <a:spcPct val="120000"/>
              </a:lnSpc>
              <a:buFont typeface="+mj-lt"/>
              <a:buAutoNum type="arabicPeriod"/>
              <a:tabLst>
                <a:tab pos="180340" algn="l"/>
              </a:tabLst>
            </a:pPr>
            <a:r>
              <a:rPr lang="ru-RU" sz="1800" dirty="0">
                <a:solidFill>
                  <a:srgbClr val="000000"/>
                </a:solidFill>
                <a:effectLst/>
                <a:latin typeface="Times New Roman" panose="02020603050405020304" pitchFamily="18" charset="0"/>
                <a:ea typeface="Times New Roman" panose="02020603050405020304" pitchFamily="18" charset="0"/>
              </a:rPr>
              <a:t>Выброшенные шашки должны находиться в стороне от игровой поверхности (рядом с доской или в «кармане» доски, т.е. отсеке (отделении) доски для складывания и хранения шашек) до окончания партии. </a:t>
            </a:r>
          </a:p>
          <a:p>
            <a:pPr marL="1600200" lvl="3" indent="-228600" algn="just">
              <a:lnSpc>
                <a:spcPct val="120000"/>
              </a:lnSpc>
              <a:buFont typeface="+mj-lt"/>
              <a:buAutoNum type="arabicPeriod"/>
              <a:tabLst>
                <a:tab pos="180340" algn="l"/>
              </a:tabLst>
            </a:pPr>
            <a:r>
              <a:rPr lang="ru-RU" sz="1800" dirty="0">
                <a:effectLst/>
                <a:latin typeface="Times New Roman" panose="02020603050405020304" pitchFamily="18" charset="0"/>
                <a:ea typeface="Courier New" panose="02070309020205020404" pitchFamily="49" charset="0"/>
              </a:rPr>
              <a:t>Ход считается завершенным, когда спортсмен переключил часы. Если ход при этом оказался незаконченным или противоречащим правилам, соперник имеет возможность принять ход в том виде, как он сделан, либо потребовать от спортсмена сделать правильный ход. Ход считается сделанным как он есть, если соперник бросил свои кости или начал свой ход (в том числе объявив удвоение).</a:t>
            </a:r>
          </a:p>
          <a:p>
            <a:endParaRPr lang="ru-RU" dirty="0"/>
          </a:p>
        </p:txBody>
      </p:sp>
    </p:spTree>
    <p:extLst>
      <p:ext uri="{BB962C8B-B14F-4D97-AF65-F5344CB8AC3E}">
        <p14:creationId xmlns:p14="http://schemas.microsoft.com/office/powerpoint/2010/main" val="41248642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15211F-53AD-7DA4-49EF-23F86F1DD33E}"/>
              </a:ext>
            </a:extLst>
          </p:cNvPr>
          <p:cNvSpPr>
            <a:spLocks noGrp="1"/>
          </p:cNvSpPr>
          <p:nvPr>
            <p:ph type="title"/>
          </p:nvPr>
        </p:nvSpPr>
        <p:spPr/>
        <p:txBody>
          <a:bodyPr/>
          <a:lstStyle/>
          <a:p>
            <a:r>
              <a:rPr lang="ru-RU" dirty="0" err="1"/>
              <a:t>Баффл</a:t>
            </a:r>
            <a:r>
              <a:rPr lang="ru-RU" dirty="0"/>
              <a:t>-бокс</a:t>
            </a:r>
          </a:p>
        </p:txBody>
      </p:sp>
      <p:sp>
        <p:nvSpPr>
          <p:cNvPr id="3" name="Объект 2">
            <a:extLst>
              <a:ext uri="{FF2B5EF4-FFF2-40B4-BE49-F238E27FC236}">
                <a16:creationId xmlns:a16="http://schemas.microsoft.com/office/drawing/2014/main" id="{A43D3EE9-38C6-DB33-1D2C-B7E659DF1827}"/>
              </a:ext>
            </a:extLst>
          </p:cNvPr>
          <p:cNvSpPr>
            <a:spLocks noGrp="1"/>
          </p:cNvSpPr>
          <p:nvPr>
            <p:ph idx="1"/>
          </p:nvPr>
        </p:nvSpPr>
        <p:spPr/>
        <p:txBody>
          <a:bodyPr>
            <a:normAutofit/>
          </a:bodyPr>
          <a:lstStyle/>
          <a:p>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 официальных спортивных соревнованиях необходимо </a:t>
            </a:r>
          </a:p>
          <a:p>
            <a:pPr marL="0" indent="0">
              <a:buNone/>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использовать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баффл</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-боксы.</a:t>
            </a:r>
            <a:endParaRPr lang="ru-RU" sz="1800" dirty="0">
              <a:latin typeface="Times New Roman" panose="02020603050405020304" pitchFamily="18" charset="0"/>
              <a:cs typeface="Times New Roman" panose="02020603050405020304" pitchFamily="18" charset="0"/>
            </a:endParaRPr>
          </a:p>
          <a:p>
            <a:r>
              <a:rPr lang="ru-RU" sz="1800" dirty="0">
                <a:latin typeface="Times New Roman" panose="02020603050405020304" pitchFamily="18" charset="0"/>
                <a:cs typeface="Times New Roman" panose="02020603050405020304" pitchFamily="18" charset="0"/>
              </a:rPr>
              <a:t>Рекомендуется ставить с другой стороны от домов</a:t>
            </a:r>
          </a:p>
          <a:p>
            <a:r>
              <a:rPr lang="ru-RU" sz="1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Если хотя бы одна из костей остановила своё движение внутри </a:t>
            </a:r>
            <a:r>
              <a:rPr lang="ru-RU" sz="1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баффл</a:t>
            </a:r>
            <a:r>
              <a:rPr lang="ru-RU" sz="1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бокса, любой из игроков имеет право начать отсчёт 3 секунд. По истечении 3 секунд, если кость (или обе) не продолжат движение, бросок считается недействительным</a:t>
            </a:r>
          </a:p>
          <a:p>
            <a:endParaRPr lang="ru-RU" sz="1800" dirty="0">
              <a:latin typeface="Times New Roman" panose="02020603050405020304" pitchFamily="18" charset="0"/>
              <a:cs typeface="Times New Roman" panose="02020603050405020304" pitchFamily="18" charset="0"/>
            </a:endParaRPr>
          </a:p>
          <a:p>
            <a:pPr marL="0" indent="0">
              <a:buNone/>
            </a:pPr>
            <a:endParaRPr lang="en-US" sz="1800" dirty="0">
              <a:latin typeface="Times New Roman" panose="02020603050405020304" pitchFamily="18" charset="0"/>
              <a:cs typeface="Times New Roman" panose="02020603050405020304" pitchFamily="18" charset="0"/>
            </a:endParaRPr>
          </a:p>
          <a:p>
            <a:pPr marL="0" indent="0">
              <a:buNone/>
            </a:pPr>
            <a:endParaRPr lang="ru-RU" dirty="0"/>
          </a:p>
        </p:txBody>
      </p:sp>
      <p:pic>
        <p:nvPicPr>
          <p:cNvPr id="4" name="Picture 10" descr="Silver Baffle Box - KATGAMMON | Backgammon Equipment">
            <a:extLst>
              <a:ext uri="{FF2B5EF4-FFF2-40B4-BE49-F238E27FC236}">
                <a16:creationId xmlns:a16="http://schemas.microsoft.com/office/drawing/2014/main" id="{38014F0D-C8BC-C456-8367-A19092F691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4424" y="365125"/>
            <a:ext cx="3588002" cy="2392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79602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A33072-285D-C36C-2CED-904484A865DC}"/>
              </a:ext>
            </a:extLst>
          </p:cNvPr>
          <p:cNvSpPr>
            <a:spLocks noGrp="1"/>
          </p:cNvSpPr>
          <p:nvPr>
            <p:ph type="title"/>
          </p:nvPr>
        </p:nvSpPr>
        <p:spPr/>
        <p:txBody>
          <a:bodyPr/>
          <a:lstStyle/>
          <a:p>
            <a:r>
              <a:rPr lang="ru-RU" dirty="0"/>
              <a:t>Препятствование броску</a:t>
            </a:r>
          </a:p>
        </p:txBody>
      </p:sp>
      <p:sp>
        <p:nvSpPr>
          <p:cNvPr id="3" name="Объект 2">
            <a:extLst>
              <a:ext uri="{FF2B5EF4-FFF2-40B4-BE49-F238E27FC236}">
                <a16:creationId xmlns:a16="http://schemas.microsoft.com/office/drawing/2014/main" id="{B529A611-28B7-4FAC-DBAE-1E3DC71D2ECE}"/>
              </a:ext>
            </a:extLst>
          </p:cNvPr>
          <p:cNvSpPr>
            <a:spLocks noGrp="1"/>
          </p:cNvSpPr>
          <p:nvPr>
            <p:ph idx="1"/>
          </p:nvPr>
        </p:nvSpPr>
        <p:spPr>
          <a:xfrm>
            <a:off x="-1239175" y="1816747"/>
            <a:ext cx="12718002" cy="4504154"/>
          </a:xfrm>
        </p:spPr>
        <p:txBody>
          <a:bodyPr>
            <a:normAutofit/>
          </a:bodyPr>
          <a:lstStyle/>
          <a:p>
            <a:pPr marL="1828800" lvl="4" indent="0" algn="just">
              <a:lnSpc>
                <a:spcPct val="120000"/>
              </a:lnSpc>
              <a:buNone/>
              <a:tabLst>
                <a:tab pos="180340" algn="l"/>
              </a:tabLst>
            </a:pPr>
            <a:r>
              <a:rPr lang="ru-RU" dirty="0">
                <a:solidFill>
                  <a:srgbClr val="000000"/>
                </a:solidFill>
                <a:latin typeface="Times New Roman" panose="02020603050405020304" pitchFamily="18" charset="0"/>
                <a:ea typeface="Times New Roman" panose="02020603050405020304" pitchFamily="18" charset="0"/>
              </a:rPr>
              <a:t>1. </a:t>
            </a:r>
            <a:r>
              <a:rPr lang="ru-RU" dirty="0">
                <a:solidFill>
                  <a:srgbClr val="000000"/>
                </a:solidFill>
                <a:effectLst/>
                <a:latin typeface="Times New Roman" panose="02020603050405020304" pitchFamily="18" charset="0"/>
                <a:ea typeface="Times New Roman" panose="02020603050405020304" pitchFamily="18" charset="0"/>
              </a:rPr>
              <a:t>Во время броска костей через </a:t>
            </a:r>
            <a:r>
              <a:rPr lang="ru-RU" dirty="0" err="1">
                <a:solidFill>
                  <a:srgbClr val="000000"/>
                </a:solidFill>
                <a:effectLst/>
                <a:latin typeface="Times New Roman" panose="02020603050405020304" pitchFamily="18" charset="0"/>
                <a:ea typeface="Times New Roman" panose="02020603050405020304" pitchFamily="18" charset="0"/>
              </a:rPr>
              <a:t>баффл</a:t>
            </a:r>
            <a:r>
              <a:rPr lang="ru-RU" dirty="0">
                <a:solidFill>
                  <a:srgbClr val="000000"/>
                </a:solidFill>
                <a:effectLst/>
                <a:latin typeface="Times New Roman" panose="02020603050405020304" pitchFamily="18" charset="0"/>
                <a:ea typeface="Times New Roman" panose="02020603050405020304" pitchFamily="18" charset="0"/>
              </a:rPr>
              <a:t> бокс игроки не должны прикасаться к костям. Любое прикосновение к костям или самому </a:t>
            </a:r>
            <a:r>
              <a:rPr lang="ru-RU" dirty="0" err="1">
                <a:solidFill>
                  <a:srgbClr val="000000"/>
                </a:solidFill>
                <a:effectLst/>
                <a:latin typeface="Times New Roman" panose="02020603050405020304" pitchFamily="18" charset="0"/>
                <a:ea typeface="Times New Roman" panose="02020603050405020304" pitchFamily="18" charset="0"/>
              </a:rPr>
              <a:t>баффл</a:t>
            </a:r>
            <a:r>
              <a:rPr lang="ru-RU" dirty="0">
                <a:solidFill>
                  <a:srgbClr val="000000"/>
                </a:solidFill>
                <a:effectLst/>
                <a:latin typeface="Times New Roman" panose="02020603050405020304" pitchFamily="18" charset="0"/>
                <a:ea typeface="Times New Roman" panose="02020603050405020304" pitchFamily="18" charset="0"/>
              </a:rPr>
              <a:t> боксу до завершения броска считается препятствованием броску. </a:t>
            </a:r>
          </a:p>
          <a:p>
            <a:pPr marL="1828800" lvl="4" indent="0" algn="just">
              <a:lnSpc>
                <a:spcPct val="120000"/>
              </a:lnSpc>
              <a:buNone/>
              <a:tabLst>
                <a:tab pos="180340" algn="l"/>
              </a:tabLst>
            </a:pPr>
            <a:r>
              <a:rPr lang="ru-RU" dirty="0">
                <a:solidFill>
                  <a:srgbClr val="000000"/>
                </a:solidFill>
                <a:effectLst/>
                <a:latin typeface="Times New Roman" panose="02020603050405020304" pitchFamily="18" charset="0"/>
                <a:ea typeface="Times New Roman" panose="02020603050405020304" pitchFamily="18" charset="0"/>
              </a:rPr>
              <a:t>2. В случае любого препятствования броску, игрок, нарушивший правило, наказывается тем, должен быть выполнен тот бросок, который назначит соперник, назвав любой легальный бросок костей, по своему усмотрению.</a:t>
            </a:r>
          </a:p>
          <a:p>
            <a:pPr marL="1828800" lvl="4" indent="0" algn="just">
              <a:lnSpc>
                <a:spcPct val="120000"/>
              </a:lnSpc>
              <a:buNone/>
              <a:tabLst>
                <a:tab pos="180340" algn="l"/>
              </a:tabLst>
            </a:pPr>
            <a:r>
              <a:rPr lang="ru-RU" dirty="0">
                <a:solidFill>
                  <a:srgbClr val="000000"/>
                </a:solidFill>
                <a:effectLst/>
                <a:latin typeface="Times New Roman" panose="02020603050405020304" pitchFamily="18" charset="0"/>
                <a:ea typeface="Times New Roman" panose="02020603050405020304" pitchFamily="18" charset="0"/>
              </a:rPr>
              <a:t>3. Действия по препятствованию броску костей начинаются с того момента, когда обе кости попали в </a:t>
            </a:r>
            <a:r>
              <a:rPr lang="ru-RU" dirty="0" err="1">
                <a:solidFill>
                  <a:srgbClr val="000000"/>
                </a:solidFill>
                <a:effectLst/>
                <a:latin typeface="Times New Roman" panose="02020603050405020304" pitchFamily="18" charset="0"/>
                <a:ea typeface="Times New Roman" panose="02020603050405020304" pitchFamily="18" charset="0"/>
              </a:rPr>
              <a:t>баффл</a:t>
            </a:r>
            <a:r>
              <a:rPr lang="ru-RU" dirty="0">
                <a:solidFill>
                  <a:srgbClr val="000000"/>
                </a:solidFill>
                <a:effectLst/>
                <a:latin typeface="Times New Roman" panose="02020603050405020304" pitchFamily="18" charset="0"/>
                <a:ea typeface="Times New Roman" panose="02020603050405020304" pitchFamily="18" charset="0"/>
              </a:rPr>
              <a:t> бокс.</a:t>
            </a:r>
          </a:p>
          <a:p>
            <a:pPr marL="1828800" lvl="4" indent="0" algn="just">
              <a:lnSpc>
                <a:spcPct val="120000"/>
              </a:lnSpc>
              <a:buNone/>
              <a:tabLst>
                <a:tab pos="180340" algn="l"/>
              </a:tabLst>
            </a:pPr>
            <a:r>
              <a:rPr lang="ru-RU" dirty="0">
                <a:solidFill>
                  <a:srgbClr val="000000"/>
                </a:solidFill>
                <a:effectLst/>
                <a:latin typeface="Times New Roman" panose="02020603050405020304" pitchFamily="18" charset="0"/>
                <a:ea typeface="Times New Roman" panose="02020603050405020304" pitchFamily="18" charset="0"/>
              </a:rPr>
              <a:t>4. Запрещается брать кости с доски, а также выполнять свой бросок, пока не произошла передача хода (нажатием кнопки часов соперником). </a:t>
            </a:r>
          </a:p>
          <a:p>
            <a:pPr marL="1828800" lvl="4" indent="0" algn="just">
              <a:lnSpc>
                <a:spcPct val="120000"/>
              </a:lnSpc>
              <a:buNone/>
              <a:tabLst>
                <a:tab pos="180340" algn="l"/>
              </a:tabLst>
            </a:pPr>
            <a:r>
              <a:rPr lang="ru-RU" dirty="0">
                <a:solidFill>
                  <a:srgbClr val="000000"/>
                </a:solidFill>
                <a:effectLst/>
                <a:latin typeface="Times New Roman" panose="02020603050405020304" pitchFamily="18" charset="0"/>
                <a:ea typeface="Times New Roman" panose="02020603050405020304" pitchFamily="18" charset="0"/>
              </a:rPr>
              <a:t>5. Если игрок поднимает кости раньше времени (при игре с часами). Судья, по требованию соперника, а также самостоятельно, при обнаружении нарушения, делает игроку предупреждение. В случае повторного нарушения игрока его оппонент имеет право сыграть любой легальный ход по своему выбору.</a:t>
            </a:r>
          </a:p>
          <a:p>
            <a:endParaRPr lang="ru-RU" dirty="0"/>
          </a:p>
        </p:txBody>
      </p:sp>
    </p:spTree>
    <p:extLst>
      <p:ext uri="{BB962C8B-B14F-4D97-AF65-F5344CB8AC3E}">
        <p14:creationId xmlns:p14="http://schemas.microsoft.com/office/powerpoint/2010/main" val="39491185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4FA810-A892-FEDB-0EDA-CE8F576C3C5E}"/>
              </a:ext>
            </a:extLst>
          </p:cNvPr>
          <p:cNvSpPr>
            <a:spLocks noGrp="1"/>
          </p:cNvSpPr>
          <p:nvPr>
            <p:ph type="title"/>
          </p:nvPr>
        </p:nvSpPr>
        <p:spPr/>
        <p:txBody>
          <a:bodyPr/>
          <a:lstStyle/>
          <a:p>
            <a:r>
              <a:rPr lang="ru-RU" dirty="0"/>
              <a:t>Ошибки в начальной расстановке</a:t>
            </a:r>
          </a:p>
        </p:txBody>
      </p:sp>
      <p:sp>
        <p:nvSpPr>
          <p:cNvPr id="3" name="Объект 2">
            <a:extLst>
              <a:ext uri="{FF2B5EF4-FFF2-40B4-BE49-F238E27FC236}">
                <a16:creationId xmlns:a16="http://schemas.microsoft.com/office/drawing/2014/main" id="{6F74F099-10FE-3E5E-8FD8-F8E12DD14785}"/>
              </a:ext>
            </a:extLst>
          </p:cNvPr>
          <p:cNvSpPr>
            <a:spLocks noGrp="1"/>
          </p:cNvSpPr>
          <p:nvPr>
            <p:ph idx="1"/>
          </p:nvPr>
        </p:nvSpPr>
        <p:spPr/>
        <p:txBody>
          <a:bodyPr>
            <a:normAutofit/>
          </a:bodyPr>
          <a:lstStyle/>
          <a:p>
            <a:r>
              <a:rPr lang="ru-RU" sz="1800" dirty="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rPr>
              <a:t>Если к моменту обнаружения неправильной расстановки </a:t>
            </a:r>
            <a:r>
              <a:rPr lang="ru-RU" sz="1800" dirty="0">
                <a:effectLst/>
                <a:latin typeface="Times New Roman" panose="02020603050405020304" pitchFamily="18" charset="0"/>
                <a:ea typeface="Courier New" panose="02070309020205020404" pitchFamily="49" charset="0"/>
                <a:cs typeface="Times New Roman" panose="02020603050405020304" pitchFamily="18" charset="0"/>
              </a:rPr>
              <a:t>оба игрока сделали по 2 хода, то в этом случае игра продолжается. Если хотя бы один из соперников сделал меньше двух ходов, то шашки возвращаются в правильную начальную позицию.</a:t>
            </a:r>
          </a:p>
          <a:p>
            <a:r>
              <a:rPr lang="ru-RU" sz="1800" dirty="0">
                <a:solidFill>
                  <a:srgbClr val="000000"/>
                </a:solidFill>
                <a:latin typeface="Times New Roman" panose="02020603050405020304" pitchFamily="18" charset="0"/>
                <a:ea typeface="Courier New" panose="02070309020205020404" pitchFamily="49" charset="0"/>
                <a:cs typeface="Times New Roman" panose="02020603050405020304" pitchFamily="18" charset="0"/>
              </a:rPr>
              <a:t>Игрок с большим или меньшим количеством шашек может проиграть марс или кокс.</a:t>
            </a:r>
            <a:r>
              <a:rPr lang="ru-RU" sz="1800" dirty="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rPr>
              <a:t> </a:t>
            </a:r>
          </a:p>
          <a:p>
            <a:pPr marL="0" indent="0">
              <a:buNone/>
            </a:pPr>
            <a:r>
              <a:rPr lang="ru-RU" sz="1800" dirty="0">
                <a:solidFill>
                  <a:srgbClr val="000000"/>
                </a:solidFill>
                <a:latin typeface="Times New Roman" panose="02020603050405020304" pitchFamily="18" charset="0"/>
                <a:ea typeface="Courier New" panose="02070309020205020404" pitchFamily="49" charset="0"/>
                <a:cs typeface="Times New Roman" panose="02020603050405020304" pitchFamily="18" charset="0"/>
              </a:rPr>
              <a:t>Длинные нарды:</a:t>
            </a:r>
          </a:p>
          <a:p>
            <a:pPr marL="0" indent="0">
              <a:buNone/>
            </a:pPr>
            <a:r>
              <a:rPr lang="ru-RU" sz="1800" dirty="0">
                <a:solidFill>
                  <a:srgbClr val="000000"/>
                </a:solidFill>
                <a:effectLst/>
                <a:latin typeface="Times New Roman" panose="02020603050405020304" pitchFamily="18" charset="0"/>
                <a:ea typeface="Times New Roman" panose="02020603050405020304" pitchFamily="18" charset="0"/>
              </a:rPr>
              <a:t>Если на доске обнаружено недостаточное количество шашек, спортивный судья должен добавить шашки на «голову», но при условии, что на ней есть хотя бы одна шашка. Если шашек на «голове» уже нет, то игра продолжается по принципу «заиграно».</a:t>
            </a:r>
          </a:p>
          <a:p>
            <a:pPr marL="0" indent="0">
              <a:buNone/>
            </a:pPr>
            <a:r>
              <a:rPr lang="ru-RU" sz="1800" dirty="0">
                <a:solidFill>
                  <a:srgbClr val="000000"/>
                </a:solidFill>
                <a:effectLst/>
                <a:latin typeface="Times New Roman" panose="02020603050405020304" pitchFamily="18" charset="0"/>
                <a:ea typeface="Times New Roman" panose="02020603050405020304" pitchFamily="18" charset="0"/>
              </a:rPr>
              <a:t>Если на доске обнаружено лишнее количество шашек, спортивный судья должен удалить лишние шашки с «головы». Если шашек на «голове» уже нет, то игра продолжается по принципу «заиграно».</a:t>
            </a:r>
          </a:p>
          <a:p>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3077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14A4AF-6703-6A49-B0D0-89EEC9AF880E}"/>
              </a:ext>
            </a:extLst>
          </p:cNvPr>
          <p:cNvSpPr>
            <a:spLocks noGrp="1"/>
          </p:cNvSpPr>
          <p:nvPr>
            <p:ph type="title"/>
          </p:nvPr>
        </p:nvSpPr>
        <p:spPr/>
        <p:txBody>
          <a:bodyPr/>
          <a:lstStyle/>
          <a:p>
            <a:r>
              <a:rPr lang="ru-RU" dirty="0"/>
              <a:t>Правила вида спорта нарды</a:t>
            </a:r>
          </a:p>
        </p:txBody>
      </p:sp>
      <p:sp>
        <p:nvSpPr>
          <p:cNvPr id="3" name="Объект 2">
            <a:extLst>
              <a:ext uri="{FF2B5EF4-FFF2-40B4-BE49-F238E27FC236}">
                <a16:creationId xmlns:a16="http://schemas.microsoft.com/office/drawing/2014/main" id="{CDB14AAE-A0F6-60DA-3CBD-95EF81537EA5}"/>
              </a:ext>
            </a:extLst>
          </p:cNvPr>
          <p:cNvSpPr>
            <a:spLocks noGrp="1"/>
          </p:cNvSpPr>
          <p:nvPr>
            <p:ph idx="1"/>
          </p:nvPr>
        </p:nvSpPr>
        <p:spPr/>
        <p:txBody>
          <a:bodyPr>
            <a:normAutofit/>
          </a:bodyPr>
          <a:lstStyle/>
          <a:p>
            <a:pPr marL="914400" lvl="2" indent="0" algn="just">
              <a:lnSpc>
                <a:spcPct val="120000"/>
              </a:lnSpc>
              <a:buNone/>
              <a:tabLst>
                <a:tab pos="180340" algn="l"/>
              </a:tabLst>
            </a:pPr>
            <a:r>
              <a:rPr lang="ru-RU" sz="1800" dirty="0"/>
              <a:t>УТВЕРЖДЕНЫ приказом Министерства спорта Российской Федерации </a:t>
            </a:r>
          </a:p>
          <a:p>
            <a:pPr marL="914400" lvl="2" indent="0" algn="just">
              <a:lnSpc>
                <a:spcPct val="120000"/>
              </a:lnSpc>
              <a:buNone/>
              <a:tabLst>
                <a:tab pos="180340" algn="l"/>
              </a:tabLst>
            </a:pPr>
            <a:r>
              <a:rPr lang="ru-RU" sz="1800" dirty="0"/>
              <a:t>от «30» апреля 2025 г. № 347</a:t>
            </a:r>
            <a:endParaRPr lang="ru-RU" sz="1800" dirty="0">
              <a:solidFill>
                <a:srgbClr val="000000"/>
              </a:solidFill>
              <a:latin typeface="Times New Roman" panose="02020603050405020304" pitchFamily="18" charset="0"/>
              <a:ea typeface="Times New Roman" panose="02020603050405020304" pitchFamily="18" charset="0"/>
            </a:endParaRPr>
          </a:p>
          <a:p>
            <a:pPr marL="914400" lvl="2" indent="0" algn="just">
              <a:lnSpc>
                <a:spcPct val="120000"/>
              </a:lnSpc>
              <a:buNone/>
              <a:tabLst>
                <a:tab pos="180340" algn="l"/>
              </a:tabLst>
            </a:pPr>
            <a:r>
              <a:rPr lang="en-US" sz="1800" b="1" dirty="0">
                <a:solidFill>
                  <a:srgbClr val="000000"/>
                </a:solidFill>
                <a:latin typeface="Times New Roman" panose="02020603050405020304" pitchFamily="18" charset="0"/>
                <a:ea typeface="Times New Roman" panose="02020603050405020304" pitchFamily="18" charset="0"/>
              </a:rPr>
              <a:t>https://www.sportnardy.ru/images/NARDI/Pravila_Nardy_30.04.2025.pdf</a:t>
            </a:r>
            <a:endParaRPr lang="ru-RU" b="1" dirty="0"/>
          </a:p>
        </p:txBody>
      </p:sp>
    </p:spTree>
    <p:extLst>
      <p:ext uri="{BB962C8B-B14F-4D97-AF65-F5344CB8AC3E}">
        <p14:creationId xmlns:p14="http://schemas.microsoft.com/office/powerpoint/2010/main" val="24155736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066BC42-2D99-3882-1969-B1EFB0C9B723}"/>
              </a:ext>
            </a:extLst>
          </p:cNvPr>
          <p:cNvSpPr>
            <a:spLocks noGrp="1"/>
          </p:cNvSpPr>
          <p:nvPr>
            <p:ph type="title"/>
          </p:nvPr>
        </p:nvSpPr>
        <p:spPr/>
        <p:txBody>
          <a:bodyPr/>
          <a:lstStyle/>
          <a:p>
            <a:r>
              <a:rPr lang="ru-RU" dirty="0"/>
              <a:t>Невозможные ходы</a:t>
            </a:r>
          </a:p>
        </p:txBody>
      </p:sp>
      <p:sp>
        <p:nvSpPr>
          <p:cNvPr id="3" name="Объект 2">
            <a:extLst>
              <a:ext uri="{FF2B5EF4-FFF2-40B4-BE49-F238E27FC236}">
                <a16:creationId xmlns:a16="http://schemas.microsoft.com/office/drawing/2014/main" id="{AF7DED13-99CB-1A55-27DF-1351FDFF894B}"/>
              </a:ext>
            </a:extLst>
          </p:cNvPr>
          <p:cNvSpPr>
            <a:spLocks noGrp="1"/>
          </p:cNvSpPr>
          <p:nvPr>
            <p:ph idx="1"/>
          </p:nvPr>
        </p:nvSpPr>
        <p:spPr>
          <a:xfrm>
            <a:off x="838200" y="1399497"/>
            <a:ext cx="10515600" cy="4351338"/>
          </a:xfrm>
        </p:spPr>
        <p:txBody>
          <a:bodyPr>
            <a:normAutofit lnSpcReduction="10000"/>
          </a:bodyPr>
          <a:lstStyle/>
          <a:p>
            <a:pPr marL="742950" lvl="1" indent="-285750" algn="just">
              <a:lnSpc>
                <a:spcPct val="120000"/>
              </a:lnSpc>
              <a:buFont typeface="+mj-lt"/>
              <a:buAutoNum type="arabicPeriod"/>
              <a:tabLst>
                <a:tab pos="90170" algn="l"/>
              </a:tabLst>
            </a:pPr>
            <a:r>
              <a:rPr lang="ru-RU" sz="1800" dirty="0">
                <a:solidFill>
                  <a:srgbClr val="000000"/>
                </a:solidFill>
                <a:effectLst/>
                <a:latin typeface="Times New Roman" panose="02020603050405020304" pitchFamily="18" charset="0"/>
                <a:ea typeface="Times New Roman" panose="02020603050405020304" pitchFamily="18" charset="0"/>
              </a:rPr>
              <a:t>Если спортсмен совершил невозможный ход, например:</a:t>
            </a:r>
          </a:p>
          <a:p>
            <a:pPr marL="342900" lvl="0" indent="-342900" algn="just">
              <a:buFont typeface="+mj-lt"/>
              <a:buAutoNum type="arabicParenR"/>
            </a:pPr>
            <a:r>
              <a:rPr lang="ru-RU" sz="1800" dirty="0">
                <a:solidFill>
                  <a:srgbClr val="000000"/>
                </a:solidFill>
                <a:effectLst/>
                <a:latin typeface="Times New Roman" panose="02020603050405020304" pitchFamily="18" charset="0"/>
                <a:ea typeface="Times New Roman" panose="02020603050405020304" pitchFamily="18" charset="0"/>
              </a:rPr>
              <a:t>сделал неправильный ход шашкой;</a:t>
            </a:r>
          </a:p>
          <a:p>
            <a:pPr marL="342900" lvl="0" indent="-342900" algn="just">
              <a:buFont typeface="+mj-lt"/>
              <a:buAutoNum type="arabicParenR"/>
            </a:pPr>
            <a:r>
              <a:rPr lang="ru-RU" sz="1800" dirty="0">
                <a:solidFill>
                  <a:srgbClr val="000000"/>
                </a:solidFill>
                <a:effectLst/>
                <a:latin typeface="Times New Roman" panose="02020603050405020304" pitchFamily="18" charset="0"/>
                <a:ea typeface="Times New Roman" panose="02020603050405020304" pitchFamily="18" charset="0"/>
              </a:rPr>
              <a:t>сделал лишний ход;</a:t>
            </a:r>
          </a:p>
          <a:p>
            <a:pPr marL="342900" lvl="0" indent="-342900" algn="just">
              <a:buFont typeface="+mj-lt"/>
              <a:buAutoNum type="arabicParenR"/>
            </a:pPr>
            <a:r>
              <a:rPr lang="ru-RU" sz="1800" dirty="0">
                <a:solidFill>
                  <a:srgbClr val="000000"/>
                </a:solidFill>
                <a:latin typeface="Times New Roman" panose="02020603050405020304" pitchFamily="18" charset="0"/>
                <a:ea typeface="Times New Roman" panose="02020603050405020304" pitchFamily="18" charset="0"/>
              </a:rPr>
              <a:t>сделал неполный ход;</a:t>
            </a:r>
            <a:endParaRPr lang="ru-RU" sz="1800" dirty="0">
              <a:solidFill>
                <a:srgbClr val="000000"/>
              </a:solidFill>
              <a:effectLst/>
              <a:latin typeface="Times New Roman" panose="02020603050405020304" pitchFamily="18" charset="0"/>
              <a:ea typeface="Times New Roman" panose="02020603050405020304" pitchFamily="18" charset="0"/>
            </a:endParaRPr>
          </a:p>
          <a:p>
            <a:pPr marL="342900" lvl="0" indent="-342900" algn="just">
              <a:buFont typeface="+mj-lt"/>
              <a:buAutoNum type="arabicParenR"/>
            </a:pPr>
            <a:r>
              <a:rPr lang="ru-RU" sz="1800" dirty="0">
                <a:solidFill>
                  <a:srgbClr val="000000"/>
                </a:solidFill>
                <a:effectLst/>
                <a:latin typeface="Times New Roman" panose="02020603050405020304" pitchFamily="18" charset="0"/>
                <a:ea typeface="Times New Roman" panose="02020603050405020304" pitchFamily="18" charset="0"/>
              </a:rPr>
              <a:t>сделал ход шашкой соперника;</a:t>
            </a:r>
          </a:p>
          <a:p>
            <a:pPr marL="342900" lvl="0" indent="-342900" algn="just">
              <a:buFont typeface="+mj-lt"/>
              <a:buAutoNum type="arabicParenR"/>
            </a:pPr>
            <a:r>
              <a:rPr lang="ru-RU" sz="1800" dirty="0">
                <a:solidFill>
                  <a:srgbClr val="000000"/>
                </a:solidFill>
                <a:effectLst/>
                <a:latin typeface="Times New Roman" panose="02020603050405020304" pitchFamily="18" charset="0"/>
                <a:ea typeface="Times New Roman" panose="02020603050405020304" pitchFamily="18" charset="0"/>
              </a:rPr>
              <a:t>снял без причины шашки соперника или свои шашки,</a:t>
            </a:r>
          </a:p>
          <a:p>
            <a:pPr marL="0" indent="0" algn="just">
              <a:buNone/>
            </a:pPr>
            <a:r>
              <a:rPr lang="ru-RU" sz="1800" dirty="0">
                <a:solidFill>
                  <a:srgbClr val="000000"/>
                </a:solidFill>
                <a:effectLst/>
                <a:latin typeface="Times New Roman" panose="02020603050405020304" pitchFamily="18" charset="0"/>
                <a:ea typeface="Times New Roman" panose="02020603050405020304" pitchFamily="18" charset="0"/>
              </a:rPr>
              <a:t>то только его соперник имеет право решить исправлять ли эту ошибку или нет.</a:t>
            </a:r>
          </a:p>
          <a:p>
            <a:r>
              <a:rPr lang="ru-RU" sz="1800" dirty="0">
                <a:solidFill>
                  <a:srgbClr val="000000"/>
                </a:solidFill>
                <a:latin typeface="Times New Roman" panose="02020603050405020304" pitchFamily="18" charset="0"/>
                <a:ea typeface="Times New Roman" panose="02020603050405020304" pitchFamily="18" charset="0"/>
              </a:rPr>
              <a:t>Если соперник успел совершить бросок или показал куб после невозможного хода, игра должна быть продолжена из текущей позиции.</a:t>
            </a:r>
            <a:endParaRPr lang="ru-RU" sz="1800" dirty="0">
              <a:solidFill>
                <a:srgbClr val="000000"/>
              </a:solidFill>
              <a:effectLst/>
              <a:latin typeface="Times New Roman" panose="02020603050405020304" pitchFamily="18" charset="0"/>
              <a:ea typeface="Times New Roman" panose="02020603050405020304" pitchFamily="18" charset="0"/>
            </a:endParaRPr>
          </a:p>
          <a:p>
            <a:r>
              <a:rPr lang="ru-RU" sz="1800" dirty="0">
                <a:solidFill>
                  <a:srgbClr val="000000"/>
                </a:solidFill>
                <a:effectLst/>
                <a:latin typeface="Times New Roman" panose="02020603050405020304" pitchFamily="18" charset="0"/>
                <a:ea typeface="Times New Roman" panose="02020603050405020304" pitchFamily="18" charset="0"/>
              </a:rPr>
              <a:t>Невозможный ход, не замеченный обоими игроками, не может быть изменен впоследствии и не может служить основанием для протеста.</a:t>
            </a:r>
          </a:p>
          <a:p>
            <a:r>
              <a:rPr lang="ru-RU" sz="1800" b="1" dirty="0">
                <a:latin typeface="Times New Roman" panose="02020603050405020304" pitchFamily="18" charset="0"/>
                <a:cs typeface="Times New Roman" panose="02020603050405020304" pitchFamily="18" charset="0"/>
              </a:rPr>
              <a:t>Спортсмен, который допустил ошибку,  может исправить ее только за счет своего </a:t>
            </a:r>
            <a:r>
              <a:rPr lang="ru-RU" sz="1800" b="1" dirty="0" err="1">
                <a:latin typeface="Times New Roman" panose="02020603050405020304" pitchFamily="18" charset="0"/>
                <a:cs typeface="Times New Roman" panose="02020603050405020304" pitchFamily="18" charset="0"/>
              </a:rPr>
              <a:t>таймбанка</a:t>
            </a:r>
            <a:r>
              <a:rPr lang="ru-RU" sz="1800" b="1" dirty="0">
                <a:latin typeface="Times New Roman" panose="02020603050405020304" pitchFamily="18" charset="0"/>
                <a:cs typeface="Times New Roman" panose="02020603050405020304" pitchFamily="18" charset="0"/>
              </a:rPr>
              <a:t> (начать делать ход заново после истечения времени на ход) </a:t>
            </a:r>
          </a:p>
        </p:txBody>
      </p:sp>
    </p:spTree>
    <p:extLst>
      <p:ext uri="{BB962C8B-B14F-4D97-AF65-F5344CB8AC3E}">
        <p14:creationId xmlns:p14="http://schemas.microsoft.com/office/powerpoint/2010/main" val="7398274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89CE9D-84E8-954B-EEDD-104ECAF83FF6}"/>
              </a:ext>
            </a:extLst>
          </p:cNvPr>
          <p:cNvSpPr>
            <a:spLocks noGrp="1"/>
          </p:cNvSpPr>
          <p:nvPr>
            <p:ph type="title"/>
          </p:nvPr>
        </p:nvSpPr>
        <p:spPr/>
        <p:txBody>
          <a:bodyPr/>
          <a:lstStyle/>
          <a:p>
            <a:r>
              <a:rPr lang="ru-RU" dirty="0"/>
              <a:t>Завершение партии и матча</a:t>
            </a:r>
          </a:p>
        </p:txBody>
      </p:sp>
      <p:sp>
        <p:nvSpPr>
          <p:cNvPr id="3" name="Объект 2">
            <a:extLst>
              <a:ext uri="{FF2B5EF4-FFF2-40B4-BE49-F238E27FC236}">
                <a16:creationId xmlns:a16="http://schemas.microsoft.com/office/drawing/2014/main" id="{8124F5CD-6A56-F160-CFBD-0856B69CB475}"/>
              </a:ext>
            </a:extLst>
          </p:cNvPr>
          <p:cNvSpPr>
            <a:spLocks noGrp="1"/>
          </p:cNvSpPr>
          <p:nvPr>
            <p:ph idx="1"/>
          </p:nvPr>
        </p:nvSpPr>
        <p:spPr/>
        <p:txBody>
          <a:bodyPr>
            <a:normAutofit fontScale="85000" lnSpcReduction="10000"/>
          </a:bodyPr>
          <a:lstStyle/>
          <a:p>
            <a:pPr marL="742950" lvl="1" indent="-285750" algn="just">
              <a:lnSpc>
                <a:spcPct val="120000"/>
              </a:lnSpc>
              <a:buFont typeface="+mj-lt"/>
              <a:buAutoNum type="arabicPeriod"/>
              <a:tabLst>
                <a:tab pos="90170" algn="l"/>
              </a:tabLst>
            </a:pPr>
            <a:r>
              <a:rPr lang="ru-RU" sz="1800" dirty="0">
                <a:solidFill>
                  <a:srgbClr val="000000"/>
                </a:solidFill>
                <a:effectLst/>
                <a:latin typeface="Times New Roman" panose="02020603050405020304" pitchFamily="18" charset="0"/>
                <a:ea typeface="Times New Roman" panose="02020603050405020304" pitchFamily="18" charset="0"/>
              </a:rPr>
              <a:t>Партию нужно играть до конца, если не завершено пасом на удвоении, марс или кокс в бесконтактной позиции.</a:t>
            </a:r>
          </a:p>
          <a:p>
            <a:pPr marL="742950" lvl="1" indent="-285750" algn="just">
              <a:lnSpc>
                <a:spcPct val="120000"/>
              </a:lnSpc>
              <a:buFont typeface="+mj-lt"/>
              <a:buAutoNum type="arabicPeriod"/>
              <a:tabLst>
                <a:tab pos="90170" algn="l"/>
              </a:tabLst>
            </a:pPr>
            <a:r>
              <a:rPr lang="ru-RU" sz="1800" dirty="0">
                <a:solidFill>
                  <a:srgbClr val="000000"/>
                </a:solidFill>
                <a:effectLst/>
                <a:latin typeface="Times New Roman" panose="02020603050405020304" pitchFamily="18" charset="0"/>
                <a:ea typeface="Times New Roman" panose="02020603050405020304" pitchFamily="18" charset="0"/>
              </a:rPr>
              <a:t> Если спортсмен посчитал, что соперник выигрывает при выпадении любых значений костей, то он может сдаться, не ожидая выброса всех шашек.</a:t>
            </a:r>
          </a:p>
          <a:p>
            <a:pPr marL="742950" lvl="1" indent="-285750" algn="just">
              <a:lnSpc>
                <a:spcPct val="120000"/>
              </a:lnSpc>
              <a:buFont typeface="+mj-lt"/>
              <a:buAutoNum type="arabicPeriod"/>
              <a:tabLst>
                <a:tab pos="90170" algn="l"/>
              </a:tabLst>
            </a:pPr>
            <a:r>
              <a:rPr lang="ru-RU" sz="1800" dirty="0">
                <a:solidFill>
                  <a:srgbClr val="000000"/>
                </a:solidFill>
                <a:effectLst/>
                <a:latin typeface="Times New Roman" panose="02020603050405020304" pitchFamily="18" charset="0"/>
                <a:ea typeface="Times New Roman" panose="02020603050405020304" pitchFamily="18" charset="0"/>
              </a:rPr>
              <a:t> Партия не может быть отменена, переиграна или завершена по договоренности (кроме описанной выше сдачи в бесконтактной позиции).</a:t>
            </a:r>
          </a:p>
          <a:p>
            <a:pPr marL="742950" lvl="1" indent="-285750" algn="just">
              <a:lnSpc>
                <a:spcPct val="120000"/>
              </a:lnSpc>
              <a:buFont typeface="+mj-lt"/>
              <a:buAutoNum type="arabicPeriod"/>
              <a:tabLst>
                <a:tab pos="90170" algn="l"/>
              </a:tabLst>
            </a:pPr>
            <a:r>
              <a:rPr lang="ru-RU" sz="1800" dirty="0">
                <a:solidFill>
                  <a:srgbClr val="000000"/>
                </a:solidFill>
                <a:effectLst/>
                <a:latin typeface="Times New Roman" panose="02020603050405020304" pitchFamily="18" charset="0"/>
                <a:ea typeface="Times New Roman" panose="02020603050405020304" pitchFamily="18" charset="0"/>
              </a:rPr>
              <a:t> Матчи должны играться до установленной длины (числа очков, которые необходимо набрать в одной или нескольких партиях).</a:t>
            </a:r>
          </a:p>
          <a:p>
            <a:pPr marL="742950" lvl="1" indent="-285750" algn="just">
              <a:lnSpc>
                <a:spcPct val="120000"/>
              </a:lnSpc>
              <a:buFont typeface="+mj-lt"/>
              <a:buAutoNum type="arabicPeriod"/>
              <a:tabLst>
                <a:tab pos="90170" algn="l"/>
              </a:tabLst>
            </a:pPr>
            <a:r>
              <a:rPr lang="ru-RU" sz="1800" dirty="0">
                <a:solidFill>
                  <a:srgbClr val="000000"/>
                </a:solidFill>
                <a:effectLst/>
                <a:latin typeface="Times New Roman" panose="02020603050405020304" pitchFamily="18" charset="0"/>
                <a:ea typeface="Times New Roman" panose="02020603050405020304" pitchFamily="18" charset="0"/>
              </a:rPr>
              <a:t> Матч должен быть сыгран по объявленным требованиям в Регламенте о спортивных соревнованиях.</a:t>
            </a:r>
          </a:p>
          <a:p>
            <a:pPr marL="742950" lvl="1" indent="-285750" algn="just">
              <a:lnSpc>
                <a:spcPct val="120000"/>
              </a:lnSpc>
              <a:buFont typeface="+mj-lt"/>
              <a:buAutoNum type="arabicPeriod"/>
              <a:tabLst>
                <a:tab pos="90170" algn="l"/>
              </a:tabLst>
            </a:pPr>
            <a:r>
              <a:rPr lang="ru-RU" sz="1800" dirty="0">
                <a:solidFill>
                  <a:srgbClr val="000000"/>
                </a:solidFill>
                <a:effectLst/>
                <a:latin typeface="Times New Roman" panose="02020603050405020304" pitchFamily="18" charset="0"/>
                <a:ea typeface="Times New Roman" panose="02020603050405020304" pitchFamily="18" charset="0"/>
              </a:rPr>
              <a:t> Если матч сыгран до меньшего количества очков, чем указано в Регламенте, то матч доигрывается со счета, установленного по протоколу с учетом правила Кроуфорда.</a:t>
            </a:r>
          </a:p>
          <a:p>
            <a:pPr marL="742950" lvl="1" indent="-285750" algn="just">
              <a:lnSpc>
                <a:spcPct val="120000"/>
              </a:lnSpc>
              <a:buFont typeface="+mj-lt"/>
              <a:buAutoNum type="arabicPeriod"/>
              <a:tabLst>
                <a:tab pos="90170" algn="l"/>
              </a:tabLst>
            </a:pPr>
            <a:r>
              <a:rPr lang="ru-RU" sz="1800" dirty="0">
                <a:solidFill>
                  <a:srgbClr val="000000"/>
                </a:solidFill>
                <a:effectLst/>
                <a:latin typeface="Times New Roman" panose="02020603050405020304" pitchFamily="18" charset="0"/>
                <a:ea typeface="Times New Roman" panose="02020603050405020304" pitchFamily="18" charset="0"/>
              </a:rPr>
              <a:t> Если матч сыгран до большего количества очков, чем указано в Положении, то матч пересчитывается по протоколу с учетом правила Кроуфорда, и таким образом определяется кто победил в матче.</a:t>
            </a:r>
          </a:p>
          <a:p>
            <a:pPr marL="742950" lvl="1" indent="-285750" algn="just">
              <a:lnSpc>
                <a:spcPct val="120000"/>
              </a:lnSpc>
              <a:buFont typeface="+mj-lt"/>
              <a:buAutoNum type="arabicPeriod"/>
              <a:tabLst>
                <a:tab pos="90170" algn="l"/>
              </a:tabLst>
            </a:pPr>
            <a:r>
              <a:rPr lang="ru-RU" sz="1800" dirty="0">
                <a:solidFill>
                  <a:srgbClr val="000000"/>
                </a:solidFill>
                <a:effectLst/>
                <a:latin typeface="Times New Roman" panose="02020603050405020304" pitchFamily="18" charset="0"/>
                <a:ea typeface="Times New Roman" panose="02020603050405020304" pitchFamily="18" charset="0"/>
              </a:rPr>
              <a:t> Если матч сыгран и завершен при не по установленному контролю времени, то результат не пересматривается, жалобы на результат матча не рассматриваются.</a:t>
            </a:r>
          </a:p>
          <a:p>
            <a:pPr marL="0" indent="0">
              <a:buNone/>
            </a:pPr>
            <a:endParaRPr lang="ru-RU" dirty="0"/>
          </a:p>
        </p:txBody>
      </p:sp>
    </p:spTree>
    <p:extLst>
      <p:ext uri="{BB962C8B-B14F-4D97-AF65-F5344CB8AC3E}">
        <p14:creationId xmlns:p14="http://schemas.microsoft.com/office/powerpoint/2010/main" val="8567495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8CABD0-FEA9-9AE0-4EE2-85C611FEA237}"/>
              </a:ext>
            </a:extLst>
          </p:cNvPr>
          <p:cNvSpPr>
            <a:spLocks noGrp="1"/>
          </p:cNvSpPr>
          <p:nvPr>
            <p:ph type="title"/>
          </p:nvPr>
        </p:nvSpPr>
        <p:spPr/>
        <p:txBody>
          <a:bodyPr/>
          <a:lstStyle/>
          <a:p>
            <a:r>
              <a:rPr lang="ru-RU" dirty="0"/>
              <a:t>Опоздания</a:t>
            </a:r>
          </a:p>
        </p:txBody>
      </p:sp>
      <p:sp>
        <p:nvSpPr>
          <p:cNvPr id="3" name="Объект 2">
            <a:extLst>
              <a:ext uri="{FF2B5EF4-FFF2-40B4-BE49-F238E27FC236}">
                <a16:creationId xmlns:a16="http://schemas.microsoft.com/office/drawing/2014/main" id="{86B7B892-A84E-ECE4-9666-FF8BC811C3E3}"/>
              </a:ext>
            </a:extLst>
          </p:cNvPr>
          <p:cNvSpPr>
            <a:spLocks noGrp="1"/>
          </p:cNvSpPr>
          <p:nvPr>
            <p:ph idx="1"/>
          </p:nvPr>
        </p:nvSpPr>
        <p:spPr/>
        <p:txBody>
          <a:bodyPr/>
          <a:lstStyle/>
          <a:p>
            <a:r>
              <a:rPr lang="ru-RU" dirty="0">
                <a:solidFill>
                  <a:srgbClr val="000000"/>
                </a:solidFill>
                <a:effectLst/>
                <a:ea typeface="Courier New" panose="02070309020205020404" pitchFamily="49" charset="0"/>
              </a:rPr>
              <a:t>В Регламенте соревнования может быть указано максимальное время опоздания на игру</a:t>
            </a:r>
          </a:p>
          <a:p>
            <a:r>
              <a:rPr lang="ru-RU" dirty="0">
                <a:solidFill>
                  <a:srgbClr val="000000"/>
                </a:solidFill>
                <a:effectLst/>
                <a:ea typeface="Times New Roman" panose="02020603050405020304" pitchFamily="18" charset="0"/>
              </a:rPr>
              <a:t>Если игрок опаздывает на максимальное время разрешенного времени опоздания на игру, то ему засчитывается поражение в матче</a:t>
            </a:r>
          </a:p>
          <a:p>
            <a:r>
              <a:rPr lang="ru-RU" b="1" dirty="0">
                <a:solidFill>
                  <a:srgbClr val="000000"/>
                </a:solidFill>
                <a:ea typeface="Times New Roman" panose="02020603050405020304" pitchFamily="18" charset="0"/>
              </a:rPr>
              <a:t>Спортсмен, не явившийся на тур без уведомления судьи, исключается из турнира</a:t>
            </a:r>
            <a:endParaRPr lang="ru-RU" b="1" dirty="0">
              <a:solidFill>
                <a:srgbClr val="000000"/>
              </a:solidFill>
              <a:effectLst/>
              <a:ea typeface="Times New Roman" panose="02020603050405020304" pitchFamily="18" charset="0"/>
            </a:endParaRPr>
          </a:p>
          <a:p>
            <a:pPr marL="0" indent="0">
              <a:buNone/>
            </a:pPr>
            <a:endParaRPr lang="ru-RU" dirty="0">
              <a:solidFill>
                <a:srgbClr val="000000"/>
              </a:solidFill>
              <a:effectLst/>
              <a:ea typeface="Times New Roman" panose="02020603050405020304" pitchFamily="18" charset="0"/>
            </a:endParaRPr>
          </a:p>
          <a:p>
            <a:endParaRPr lang="ru-RU" dirty="0"/>
          </a:p>
        </p:txBody>
      </p:sp>
    </p:spTree>
    <p:extLst>
      <p:ext uri="{BB962C8B-B14F-4D97-AF65-F5344CB8AC3E}">
        <p14:creationId xmlns:p14="http://schemas.microsoft.com/office/powerpoint/2010/main" val="19802721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781047-8D7E-F445-F347-B2234D664740}"/>
              </a:ext>
            </a:extLst>
          </p:cNvPr>
          <p:cNvSpPr>
            <a:spLocks noGrp="1"/>
          </p:cNvSpPr>
          <p:nvPr>
            <p:ph type="title"/>
          </p:nvPr>
        </p:nvSpPr>
        <p:spPr/>
        <p:txBody>
          <a:bodyPr/>
          <a:lstStyle/>
          <a:p>
            <a:r>
              <a:rPr lang="ru-RU" dirty="0"/>
              <a:t>Фиксация результатов</a:t>
            </a:r>
          </a:p>
        </p:txBody>
      </p:sp>
      <p:sp>
        <p:nvSpPr>
          <p:cNvPr id="3" name="Объект 2">
            <a:extLst>
              <a:ext uri="{FF2B5EF4-FFF2-40B4-BE49-F238E27FC236}">
                <a16:creationId xmlns:a16="http://schemas.microsoft.com/office/drawing/2014/main" id="{9A71BF8D-F9DB-E116-7F0C-8463DCE88B9F}"/>
              </a:ext>
            </a:extLst>
          </p:cNvPr>
          <p:cNvSpPr>
            <a:spLocks noGrp="1"/>
          </p:cNvSpPr>
          <p:nvPr>
            <p:ph idx="1"/>
          </p:nvPr>
        </p:nvSpPr>
        <p:spPr>
          <a:xfrm>
            <a:off x="-280387" y="1807870"/>
            <a:ext cx="11555027" cy="4351338"/>
          </a:xfrm>
        </p:spPr>
        <p:txBody>
          <a:bodyPr>
            <a:normAutofit/>
          </a:bodyPr>
          <a:lstStyle/>
          <a:p>
            <a:pPr marL="1143000" lvl="2" indent="-228600" algn="just">
              <a:lnSpc>
                <a:spcPct val="120000"/>
              </a:lnSpc>
              <a:buFont typeface="+mj-lt"/>
              <a:buAutoNum type="arabicPeriod"/>
              <a:tabLst>
                <a:tab pos="180340" algn="l"/>
              </a:tabLst>
            </a:pPr>
            <a:r>
              <a:rPr lang="ru-RU" dirty="0">
                <a:solidFill>
                  <a:srgbClr val="000000"/>
                </a:solidFill>
                <a:effectLst/>
                <a:latin typeface="Times New Roman" panose="02020603050405020304" pitchFamily="18" charset="0"/>
                <a:ea typeface="Times New Roman" panose="02020603050405020304" pitchFamily="18" charset="0"/>
              </a:rPr>
              <a:t>Результаты матчей фиксируются в протоколах.</a:t>
            </a:r>
          </a:p>
          <a:p>
            <a:pPr marL="1143000" lvl="2" indent="-228600" algn="just">
              <a:lnSpc>
                <a:spcPct val="120000"/>
              </a:lnSpc>
              <a:buFont typeface="+mj-lt"/>
              <a:buAutoNum type="arabicPeriod"/>
              <a:tabLst>
                <a:tab pos="180340" algn="l"/>
              </a:tabLst>
            </a:pPr>
            <a:r>
              <a:rPr lang="ru-RU" dirty="0">
                <a:solidFill>
                  <a:srgbClr val="000000"/>
                </a:solidFill>
                <a:effectLst/>
                <a:latin typeface="Times New Roman" panose="02020603050405020304" pitchFamily="18" charset="0"/>
                <a:ea typeface="Times New Roman" panose="02020603050405020304" pitchFamily="18" charset="0"/>
              </a:rPr>
              <a:t>Игроки ведут протокол матча. В конце игры оба игрока подписывают протокол матча.</a:t>
            </a:r>
          </a:p>
          <a:p>
            <a:pPr marL="1143000" lvl="2" indent="-228600" algn="just">
              <a:lnSpc>
                <a:spcPct val="120000"/>
              </a:lnSpc>
              <a:buFont typeface="+mj-lt"/>
              <a:buAutoNum type="arabicPeriod"/>
              <a:tabLst>
                <a:tab pos="180340" algn="l"/>
              </a:tabLst>
            </a:pPr>
            <a:r>
              <a:rPr lang="ru-RU" dirty="0">
                <a:solidFill>
                  <a:srgbClr val="000000"/>
                </a:solidFill>
                <a:effectLst/>
                <a:latin typeface="Times New Roman" panose="02020603050405020304" pitchFamily="18" charset="0"/>
                <a:ea typeface="Times New Roman" panose="02020603050405020304" pitchFamily="18" charset="0"/>
              </a:rPr>
              <a:t>Протокол матча должен сдать судье тот игрок, который выиграл матч. Игра не считается сыгранной, если протокол не сдан. В этом случае игрок, не сдавший протокол получает предупреждение. При повторном нарушении игрок получает техническое поражение.</a:t>
            </a:r>
          </a:p>
          <a:p>
            <a:pPr marL="1143000" lvl="2" indent="-228600" algn="just">
              <a:lnSpc>
                <a:spcPct val="120000"/>
              </a:lnSpc>
              <a:buFont typeface="+mj-lt"/>
              <a:buAutoNum type="arabicPeriod"/>
              <a:tabLst>
                <a:tab pos="180340" algn="l"/>
              </a:tabLst>
            </a:pPr>
            <a:r>
              <a:rPr lang="ru-RU" dirty="0">
                <a:solidFill>
                  <a:srgbClr val="000000"/>
                </a:solidFill>
                <a:effectLst/>
                <a:latin typeface="Times New Roman" panose="02020603050405020304" pitchFamily="18" charset="0"/>
                <a:ea typeface="Times New Roman" panose="02020603050405020304" pitchFamily="18" charset="0"/>
              </a:rPr>
              <a:t>Протокол матча должен во время игры находиться на столе в открытом виде, быть хорошо виден, с тем, чтобы в любой момент судья мог проверить записи. В случае ошибки результат в протоколе может быть скорректирован, но не позже, чем любой из игроков начнет следующий матч.</a:t>
            </a:r>
          </a:p>
          <a:p>
            <a:endParaRPr lang="ru-RU" dirty="0"/>
          </a:p>
        </p:txBody>
      </p:sp>
    </p:spTree>
    <p:extLst>
      <p:ext uri="{BB962C8B-B14F-4D97-AF65-F5344CB8AC3E}">
        <p14:creationId xmlns:p14="http://schemas.microsoft.com/office/powerpoint/2010/main" val="4483465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691D16-E4CF-6FB7-1772-BBF802A742B8}"/>
              </a:ext>
            </a:extLst>
          </p:cNvPr>
          <p:cNvSpPr>
            <a:spLocks noGrp="1"/>
          </p:cNvSpPr>
          <p:nvPr>
            <p:ph type="title"/>
          </p:nvPr>
        </p:nvSpPr>
        <p:spPr/>
        <p:txBody>
          <a:bodyPr/>
          <a:lstStyle/>
          <a:p>
            <a:r>
              <a:rPr lang="ru-RU" dirty="0"/>
              <a:t>Спортивные санкции</a:t>
            </a:r>
          </a:p>
        </p:txBody>
      </p:sp>
      <p:sp>
        <p:nvSpPr>
          <p:cNvPr id="3" name="Объект 2">
            <a:extLst>
              <a:ext uri="{FF2B5EF4-FFF2-40B4-BE49-F238E27FC236}">
                <a16:creationId xmlns:a16="http://schemas.microsoft.com/office/drawing/2014/main" id="{7FC9DA24-8A34-4686-D167-B2DC8A33C97B}"/>
              </a:ext>
            </a:extLst>
          </p:cNvPr>
          <p:cNvSpPr>
            <a:spLocks noGrp="1"/>
          </p:cNvSpPr>
          <p:nvPr>
            <p:ph idx="1"/>
          </p:nvPr>
        </p:nvSpPr>
        <p:spPr/>
        <p:txBody>
          <a:bodyPr>
            <a:normAutofit/>
          </a:bodyPr>
          <a:lstStyle/>
          <a:p>
            <a:pPr marL="742950" lvl="1" indent="-285750" algn="just">
              <a:lnSpc>
                <a:spcPct val="120000"/>
              </a:lnSpc>
              <a:buFont typeface="+mj-lt"/>
              <a:buAutoNum type="arabicPeriod"/>
              <a:tabLst>
                <a:tab pos="90170" algn="l"/>
              </a:tabLst>
            </a:pPr>
            <a:r>
              <a:rPr lang="ru-RU" sz="1800" dirty="0">
                <a:solidFill>
                  <a:srgbClr val="000000"/>
                </a:solidFill>
                <a:effectLst/>
                <a:latin typeface="Times New Roman" panose="02020603050405020304" pitchFamily="18" charset="0"/>
                <a:ea typeface="Times New Roman" panose="02020603050405020304" pitchFamily="18" charset="0"/>
              </a:rPr>
              <a:t>Любое нарушение Правил, Положения или Регламента спортивных соревнований и (или) поведение участника спортивных соревнований, дискредитирующее «нарды» (неспортивное поведение), наказывается спортивным судьей. Спортивный судья может применять следующие виды наказаний:</a:t>
            </a:r>
          </a:p>
          <a:p>
            <a:pPr marL="342900" lvl="0" indent="-342900" algn="just">
              <a:buFont typeface="+mj-lt"/>
              <a:buAutoNum type="arabicParenR"/>
            </a:pPr>
            <a:r>
              <a:rPr lang="ru-RU" sz="1800" dirty="0">
                <a:solidFill>
                  <a:srgbClr val="000000"/>
                </a:solidFill>
                <a:effectLst/>
                <a:latin typeface="Times New Roman" panose="02020603050405020304" pitchFamily="18" charset="0"/>
                <a:ea typeface="Times New Roman" panose="02020603050405020304" pitchFamily="18" charset="0"/>
              </a:rPr>
              <a:t>замечание;</a:t>
            </a:r>
          </a:p>
          <a:p>
            <a:pPr marL="342900" lvl="0" indent="-342900" algn="just">
              <a:buFont typeface="+mj-lt"/>
              <a:buAutoNum type="arabicParenR"/>
            </a:pPr>
            <a:r>
              <a:rPr lang="ru-RU" sz="1800" dirty="0">
                <a:solidFill>
                  <a:srgbClr val="000000"/>
                </a:solidFill>
                <a:effectLst/>
                <a:latin typeface="Times New Roman" panose="02020603050405020304" pitchFamily="18" charset="0"/>
                <a:ea typeface="Times New Roman" panose="02020603050405020304" pitchFamily="18" charset="0"/>
              </a:rPr>
              <a:t>предупреждение;</a:t>
            </a:r>
          </a:p>
          <a:p>
            <a:pPr marL="342900" lvl="0" indent="-342900" algn="just">
              <a:buFont typeface="+mj-lt"/>
              <a:buAutoNum type="arabicParenR"/>
            </a:pPr>
            <a:r>
              <a:rPr lang="ru-RU" sz="1800" dirty="0">
                <a:solidFill>
                  <a:srgbClr val="000000"/>
                </a:solidFill>
                <a:effectLst/>
                <a:latin typeface="Times New Roman" panose="02020603050405020304" pitchFamily="18" charset="0"/>
                <a:ea typeface="Times New Roman" panose="02020603050405020304" pitchFamily="18" charset="0"/>
              </a:rPr>
              <a:t>наложение штрафного очка;</a:t>
            </a:r>
          </a:p>
          <a:p>
            <a:pPr marL="342900" lvl="0" indent="-342900" algn="just">
              <a:buFont typeface="+mj-lt"/>
              <a:buAutoNum type="arabicParenR"/>
            </a:pPr>
            <a:r>
              <a:rPr lang="ru-RU" sz="1800" dirty="0">
                <a:solidFill>
                  <a:srgbClr val="000000"/>
                </a:solidFill>
                <a:effectLst/>
                <a:latin typeface="Times New Roman" panose="02020603050405020304" pitchFamily="18" charset="0"/>
                <a:ea typeface="Times New Roman" panose="02020603050405020304" pitchFamily="18" charset="0"/>
              </a:rPr>
              <a:t>присуждение поражения в партии (возможен случай, когда поражение засчитывается обоим спортсменам);</a:t>
            </a:r>
          </a:p>
          <a:p>
            <a:pPr marL="342900" lvl="0" indent="-342900" algn="just">
              <a:buFont typeface="+mj-lt"/>
              <a:buAutoNum type="arabicParenR"/>
            </a:pPr>
            <a:r>
              <a:rPr lang="ru-RU" sz="1800" dirty="0">
                <a:solidFill>
                  <a:srgbClr val="000000"/>
                </a:solidFill>
                <a:effectLst/>
                <a:latin typeface="Times New Roman" panose="02020603050405020304" pitchFamily="18" charset="0"/>
                <a:ea typeface="Times New Roman" panose="02020603050405020304" pitchFamily="18" charset="0"/>
              </a:rPr>
              <a:t>исключение из спортивных соревнований (решение принимает ГСК).</a:t>
            </a:r>
          </a:p>
          <a:p>
            <a:endParaRPr lang="ru-RU" dirty="0"/>
          </a:p>
        </p:txBody>
      </p:sp>
    </p:spTree>
    <p:extLst>
      <p:ext uri="{BB962C8B-B14F-4D97-AF65-F5344CB8AC3E}">
        <p14:creationId xmlns:p14="http://schemas.microsoft.com/office/powerpoint/2010/main" val="6337010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07A9B4-9D63-1008-A66D-BDD7C0D60E1B}"/>
              </a:ext>
            </a:extLst>
          </p:cNvPr>
          <p:cNvSpPr>
            <a:spLocks noGrp="1"/>
          </p:cNvSpPr>
          <p:nvPr>
            <p:ph type="title"/>
          </p:nvPr>
        </p:nvSpPr>
        <p:spPr/>
        <p:txBody>
          <a:bodyPr/>
          <a:lstStyle/>
          <a:p>
            <a:r>
              <a:rPr lang="ru-RU" dirty="0"/>
              <a:t>Спортивные санкции</a:t>
            </a:r>
          </a:p>
        </p:txBody>
      </p:sp>
      <p:sp>
        <p:nvSpPr>
          <p:cNvPr id="3" name="Объект 2">
            <a:extLst>
              <a:ext uri="{FF2B5EF4-FFF2-40B4-BE49-F238E27FC236}">
                <a16:creationId xmlns:a16="http://schemas.microsoft.com/office/drawing/2014/main" id="{5CDC921B-B213-4392-842B-2601186FABCE}"/>
              </a:ext>
            </a:extLst>
          </p:cNvPr>
          <p:cNvSpPr>
            <a:spLocks noGrp="1"/>
          </p:cNvSpPr>
          <p:nvPr>
            <p:ph idx="1"/>
          </p:nvPr>
        </p:nvSpPr>
        <p:spPr>
          <a:xfrm>
            <a:off x="-67322" y="1690688"/>
            <a:ext cx="10515600" cy="4351338"/>
          </a:xfrm>
        </p:spPr>
        <p:txBody>
          <a:bodyPr>
            <a:normAutofit fontScale="62500" lnSpcReduction="20000"/>
          </a:bodyPr>
          <a:lstStyle/>
          <a:p>
            <a:pPr marL="1143000" lvl="2" indent="-228600" algn="just">
              <a:lnSpc>
                <a:spcPct val="120000"/>
              </a:lnSpc>
              <a:buFont typeface="+mj-lt"/>
              <a:buAutoNum type="arabicPeriod"/>
              <a:tabLst>
                <a:tab pos="180340" algn="l"/>
              </a:tabLst>
            </a:pPr>
            <a:r>
              <a:rPr lang="ru-RU" sz="2800" dirty="0">
                <a:solidFill>
                  <a:srgbClr val="000000"/>
                </a:solidFill>
                <a:effectLst/>
                <a:latin typeface="Times New Roman" panose="02020603050405020304" pitchFamily="18" charset="0"/>
                <a:ea typeface="Times New Roman" panose="02020603050405020304" pitchFamily="18" charset="0"/>
              </a:rPr>
              <a:t>Меру наказаний выбирает судья в зависимости от тяжести нарушения.</a:t>
            </a:r>
          </a:p>
          <a:p>
            <a:pPr marL="1143000" lvl="2" indent="-228600" algn="just">
              <a:lnSpc>
                <a:spcPct val="120000"/>
              </a:lnSpc>
              <a:buFont typeface="+mj-lt"/>
              <a:buAutoNum type="arabicPeriod"/>
              <a:tabLst>
                <a:tab pos="180340" algn="l"/>
              </a:tabLst>
            </a:pPr>
            <a:r>
              <a:rPr lang="ru-RU" sz="2800" dirty="0">
                <a:solidFill>
                  <a:srgbClr val="000000"/>
                </a:solidFill>
                <a:effectLst/>
                <a:latin typeface="Times New Roman" panose="02020603050405020304" pitchFamily="18" charset="0"/>
                <a:ea typeface="Times New Roman" panose="02020603050405020304" pitchFamily="18" charset="0"/>
              </a:rPr>
              <a:t>Первое нарушение Правил влечет за собой замечание, а при первом грубом нарушении Правил объявляется предупреждение. </a:t>
            </a:r>
          </a:p>
          <a:p>
            <a:pPr marL="1143000" lvl="2" indent="-228600" algn="just">
              <a:lnSpc>
                <a:spcPct val="120000"/>
              </a:lnSpc>
              <a:buFont typeface="+mj-lt"/>
              <a:buAutoNum type="arabicPeriod"/>
              <a:tabLst>
                <a:tab pos="180340" algn="l"/>
              </a:tabLst>
            </a:pPr>
            <a:r>
              <a:rPr lang="ru-RU" sz="2800" dirty="0">
                <a:solidFill>
                  <a:srgbClr val="000000"/>
                </a:solidFill>
                <a:effectLst/>
                <a:latin typeface="Times New Roman" panose="02020603050405020304" pitchFamily="18" charset="0"/>
                <a:ea typeface="Times New Roman" panose="02020603050405020304" pitchFamily="18" charset="0"/>
              </a:rPr>
              <a:t>При ещё одном нарушении Правил игроку присуждается поражение в партии. Присуждение поражения в партии также применяется за нарушения, прямо повлиявшие на ход партии.</a:t>
            </a:r>
          </a:p>
          <a:p>
            <a:pPr marL="1143000" lvl="2" indent="-228600" algn="just">
              <a:lnSpc>
                <a:spcPct val="120000"/>
              </a:lnSpc>
              <a:buFont typeface="+mj-lt"/>
              <a:buAutoNum type="arabicPeriod"/>
              <a:tabLst>
                <a:tab pos="180340" algn="l"/>
              </a:tabLst>
            </a:pPr>
            <a:r>
              <a:rPr lang="ru-RU" sz="2800" dirty="0">
                <a:solidFill>
                  <a:srgbClr val="000000"/>
                </a:solidFill>
                <a:effectLst/>
                <a:latin typeface="Times New Roman" panose="02020603050405020304" pitchFamily="18" charset="0"/>
                <a:ea typeface="Times New Roman" panose="02020603050405020304" pitchFamily="18" charset="0"/>
              </a:rPr>
              <a:t>При повторных нарушениях в следующих партиях игрок может быть исключен из соревнования. Игрок может быть исключен из соревнования также за систематические намеренные нарушения, влияющие или способные повлиять на ход отдельных партий и соревнований в целом, а также при намеренном нарушении, совершенном после применения другой спортивной санкции, кроме замечания.</a:t>
            </a:r>
          </a:p>
          <a:p>
            <a:pPr marL="1143000" lvl="2" indent="-228600" algn="just">
              <a:lnSpc>
                <a:spcPct val="120000"/>
              </a:lnSpc>
              <a:buFont typeface="+mj-lt"/>
              <a:buAutoNum type="arabicPeriod"/>
              <a:tabLst>
                <a:tab pos="180340" algn="l"/>
              </a:tabLst>
            </a:pPr>
            <a:r>
              <a:rPr lang="ru-RU" sz="2800" dirty="0">
                <a:solidFill>
                  <a:srgbClr val="000000"/>
                </a:solidFill>
                <a:effectLst/>
                <a:latin typeface="Times New Roman" panose="02020603050405020304" pitchFamily="18" charset="0"/>
                <a:ea typeface="Times New Roman" panose="02020603050405020304" pitchFamily="18" charset="0"/>
              </a:rPr>
              <a:t>За намеренную нечестную игру (в том числе заведомый проигрыш в партии) участник соревнований исключается из соревнования и может быть дисквалифицирован в соответствии с нормами, предусмотренными Положением, Регламентом о соревновании, нормативными документами аккредитованной общероссийской спортивной федерации.</a:t>
            </a:r>
          </a:p>
          <a:p>
            <a:endParaRPr lang="ru-RU" dirty="0"/>
          </a:p>
        </p:txBody>
      </p:sp>
    </p:spTree>
    <p:extLst>
      <p:ext uri="{BB962C8B-B14F-4D97-AF65-F5344CB8AC3E}">
        <p14:creationId xmlns:p14="http://schemas.microsoft.com/office/powerpoint/2010/main" val="19362238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59D55FD-16F3-1407-A2F4-7CE17BBDD00C}"/>
              </a:ext>
            </a:extLst>
          </p:cNvPr>
          <p:cNvSpPr>
            <a:spLocks noGrp="1"/>
          </p:cNvSpPr>
          <p:nvPr>
            <p:ph type="title"/>
          </p:nvPr>
        </p:nvSpPr>
        <p:spPr/>
        <p:txBody>
          <a:bodyPr/>
          <a:lstStyle/>
          <a:p>
            <a:r>
              <a:rPr lang="ru-RU" dirty="0"/>
              <a:t>Контроль времени</a:t>
            </a:r>
          </a:p>
        </p:txBody>
      </p:sp>
      <p:graphicFrame>
        <p:nvGraphicFramePr>
          <p:cNvPr id="4" name="Объект 3">
            <a:extLst>
              <a:ext uri="{FF2B5EF4-FFF2-40B4-BE49-F238E27FC236}">
                <a16:creationId xmlns:a16="http://schemas.microsoft.com/office/drawing/2014/main" id="{D08591FA-AE05-233E-C4E5-0A2182487D84}"/>
              </a:ext>
            </a:extLst>
          </p:cNvPr>
          <p:cNvGraphicFramePr>
            <a:graphicFrameLocks noGrp="1"/>
          </p:cNvGraphicFramePr>
          <p:nvPr>
            <p:ph idx="1"/>
            <p:extLst>
              <p:ext uri="{D42A27DB-BD31-4B8C-83A1-F6EECF244321}">
                <p14:modId xmlns:p14="http://schemas.microsoft.com/office/powerpoint/2010/main" val="2943234451"/>
              </p:ext>
            </p:extLst>
          </p:nvPr>
        </p:nvGraphicFramePr>
        <p:xfrm>
          <a:off x="1260631" y="1500325"/>
          <a:ext cx="9977760" cy="4333824"/>
        </p:xfrm>
        <a:graphic>
          <a:graphicData uri="http://schemas.openxmlformats.org/drawingml/2006/table">
            <a:tbl>
              <a:tblPr firstRow="1" firstCol="1" bandRow="1">
                <a:tableStyleId>{5C22544A-7EE6-4342-B048-85BDC9FD1C3A}</a:tableStyleId>
              </a:tblPr>
              <a:tblGrid>
                <a:gridCol w="3325920">
                  <a:extLst>
                    <a:ext uri="{9D8B030D-6E8A-4147-A177-3AD203B41FA5}">
                      <a16:colId xmlns:a16="http://schemas.microsoft.com/office/drawing/2014/main" val="2047867526"/>
                    </a:ext>
                  </a:extLst>
                </a:gridCol>
                <a:gridCol w="3325920">
                  <a:extLst>
                    <a:ext uri="{9D8B030D-6E8A-4147-A177-3AD203B41FA5}">
                      <a16:colId xmlns:a16="http://schemas.microsoft.com/office/drawing/2014/main" val="165970039"/>
                    </a:ext>
                  </a:extLst>
                </a:gridCol>
                <a:gridCol w="3325920">
                  <a:extLst>
                    <a:ext uri="{9D8B030D-6E8A-4147-A177-3AD203B41FA5}">
                      <a16:colId xmlns:a16="http://schemas.microsoft.com/office/drawing/2014/main" val="2223779583"/>
                    </a:ext>
                  </a:extLst>
                </a:gridCol>
              </a:tblGrid>
              <a:tr h="596284">
                <a:tc>
                  <a:txBody>
                    <a:bodyPr/>
                    <a:lstStyle/>
                    <a:p>
                      <a:pPr>
                        <a:lnSpc>
                          <a:spcPct val="107000"/>
                        </a:lnSpc>
                        <a:spcAft>
                          <a:spcPts val="800"/>
                        </a:spcAft>
                      </a:pPr>
                      <a:r>
                        <a:rPr lang="ru-RU" sz="1600" kern="100">
                          <a:effectLst/>
                        </a:rPr>
                        <a:t>Игра</a:t>
                      </a:r>
                      <a:endParaRPr lang="ru-RU"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ru-RU" sz="1600" kern="100">
                          <a:effectLst/>
                        </a:rPr>
                        <a:t>Таймбанк (</a:t>
                      </a:r>
                      <a:r>
                        <a:rPr lang="en-US" sz="1600" kern="100">
                          <a:effectLst/>
                        </a:rPr>
                        <a:t>N – </a:t>
                      </a:r>
                      <a:r>
                        <a:rPr lang="ru-RU" sz="1600" kern="100">
                          <a:effectLst/>
                        </a:rPr>
                        <a:t>длина матча)</a:t>
                      </a:r>
                      <a:endParaRPr lang="ru-RU"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ru-RU" sz="1600" kern="100">
                          <a:effectLst/>
                        </a:rPr>
                        <a:t>Время на ход</a:t>
                      </a:r>
                      <a:endParaRPr lang="ru-RU"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55602558"/>
                  </a:ext>
                </a:extLst>
              </a:tr>
              <a:tr h="596284">
                <a:tc>
                  <a:txBody>
                    <a:bodyPr/>
                    <a:lstStyle/>
                    <a:p>
                      <a:pPr>
                        <a:lnSpc>
                          <a:spcPct val="107000"/>
                        </a:lnSpc>
                        <a:spcAft>
                          <a:spcPts val="800"/>
                        </a:spcAft>
                      </a:pPr>
                      <a:r>
                        <a:rPr lang="ru-RU" sz="1600" kern="100">
                          <a:effectLst/>
                        </a:rPr>
                        <a:t>Короткие нарды</a:t>
                      </a:r>
                      <a:endParaRPr lang="ru-RU"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600" kern="100">
                          <a:effectLst/>
                        </a:rPr>
                        <a:t>2*N </a:t>
                      </a:r>
                      <a:r>
                        <a:rPr lang="ru-RU" sz="1600" kern="100">
                          <a:effectLst/>
                        </a:rPr>
                        <a:t>минут</a:t>
                      </a:r>
                      <a:endParaRPr lang="ru-RU"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ru-RU" sz="1600" kern="100" dirty="0">
                          <a:effectLst/>
                        </a:rPr>
                        <a:t>5-45 секунд</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45026152"/>
                  </a:ext>
                </a:extLst>
              </a:tr>
              <a:tr h="596284">
                <a:tc>
                  <a:txBody>
                    <a:bodyPr/>
                    <a:lstStyle/>
                    <a:p>
                      <a:pPr>
                        <a:lnSpc>
                          <a:spcPct val="107000"/>
                        </a:lnSpc>
                        <a:spcAft>
                          <a:spcPts val="800"/>
                        </a:spcAft>
                      </a:pPr>
                      <a:r>
                        <a:rPr lang="ru-RU" sz="1600" kern="100">
                          <a:effectLst/>
                        </a:rPr>
                        <a:t>Длинные нарды</a:t>
                      </a:r>
                      <a:endParaRPr lang="ru-RU"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600" kern="100">
                          <a:effectLst/>
                        </a:rPr>
                        <a:t>2*N </a:t>
                      </a:r>
                      <a:r>
                        <a:rPr lang="ru-RU" sz="1600" kern="100">
                          <a:effectLst/>
                        </a:rPr>
                        <a:t>минут</a:t>
                      </a:r>
                      <a:endParaRPr lang="ru-RU"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ru-RU" sz="1600" kern="100" dirty="0">
                          <a:effectLst/>
                        </a:rPr>
                        <a:t>5-45 секунд</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07619265"/>
                  </a:ext>
                </a:extLst>
              </a:tr>
              <a:tr h="596284">
                <a:tc>
                  <a:txBody>
                    <a:bodyPr/>
                    <a:lstStyle/>
                    <a:p>
                      <a:pPr>
                        <a:lnSpc>
                          <a:spcPct val="107000"/>
                        </a:lnSpc>
                        <a:spcAft>
                          <a:spcPts val="800"/>
                        </a:spcAft>
                      </a:pPr>
                      <a:r>
                        <a:rPr lang="ru-RU" sz="1600" kern="100">
                          <a:effectLst/>
                        </a:rPr>
                        <a:t>Короткие нарды - блиц</a:t>
                      </a:r>
                      <a:endParaRPr lang="ru-RU"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ru-RU" sz="1600" kern="100" dirty="0">
                          <a:effectLst/>
                          <a:latin typeface="Calibri" panose="020F0502020204030204" pitchFamily="34" charset="0"/>
                          <a:ea typeface="Calibri" panose="020F0502020204030204" pitchFamily="34" charset="0"/>
                          <a:cs typeface="Times New Roman" panose="02020603050405020304" pitchFamily="18" charset="0"/>
                        </a:rPr>
                        <a:t>1 минута при </a:t>
                      </a: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N = 3</a:t>
                      </a:r>
                    </a:p>
                    <a:p>
                      <a:pPr>
                        <a:lnSpc>
                          <a:spcPct val="107000"/>
                        </a:lnSpc>
                        <a:spcAft>
                          <a:spcPts val="800"/>
                        </a:spcAft>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2 </a:t>
                      </a:r>
                      <a:r>
                        <a:rPr lang="ru-RU" sz="1600" kern="100" dirty="0">
                          <a:effectLst/>
                          <a:latin typeface="Calibri" panose="020F0502020204030204" pitchFamily="34" charset="0"/>
                          <a:ea typeface="Calibri" panose="020F0502020204030204" pitchFamily="34" charset="0"/>
                          <a:cs typeface="Times New Roman" panose="02020603050405020304" pitchFamily="18" charset="0"/>
                        </a:rPr>
                        <a:t>минуты при </a:t>
                      </a: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N = 5</a:t>
                      </a:r>
                    </a:p>
                    <a:p>
                      <a:pPr>
                        <a:lnSpc>
                          <a:spcPct val="107000"/>
                        </a:lnSpc>
                        <a:spcAft>
                          <a:spcPts val="800"/>
                        </a:spcAft>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3 </a:t>
                      </a:r>
                      <a:r>
                        <a:rPr lang="ru-RU" sz="1600" kern="100" dirty="0">
                          <a:effectLst/>
                          <a:latin typeface="Calibri" panose="020F0502020204030204" pitchFamily="34" charset="0"/>
                          <a:ea typeface="Calibri" panose="020F0502020204030204" pitchFamily="34" charset="0"/>
                          <a:cs typeface="Times New Roman" panose="02020603050405020304" pitchFamily="18" charset="0"/>
                        </a:rPr>
                        <a:t>минуты при </a:t>
                      </a: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N = 7</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ru-RU" sz="1600" kern="100" dirty="0">
                          <a:effectLst/>
                        </a:rPr>
                        <a:t>8-12 секунд</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66537428"/>
                  </a:ext>
                </a:extLst>
              </a:tr>
              <a:tr h="596284">
                <a:tc>
                  <a:txBody>
                    <a:bodyPr/>
                    <a:lstStyle/>
                    <a:p>
                      <a:pPr>
                        <a:lnSpc>
                          <a:spcPct val="107000"/>
                        </a:lnSpc>
                        <a:spcAft>
                          <a:spcPts val="800"/>
                        </a:spcAft>
                      </a:pPr>
                      <a:r>
                        <a:rPr lang="ru-RU" sz="1600" kern="100">
                          <a:effectLst/>
                        </a:rPr>
                        <a:t>Длинные нарды - блиц</a:t>
                      </a:r>
                      <a:endParaRPr lang="ru-RU"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ru-RU" sz="1600" kern="100" dirty="0">
                          <a:effectLst/>
                          <a:latin typeface="Calibri" panose="020F0502020204030204" pitchFamily="34" charset="0"/>
                          <a:ea typeface="Calibri" panose="020F0502020204030204" pitchFamily="34" charset="0"/>
                          <a:cs typeface="Times New Roman" panose="02020603050405020304" pitchFamily="18" charset="0"/>
                        </a:rPr>
                        <a:t>1 минута при </a:t>
                      </a: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N = 3</a:t>
                      </a:r>
                    </a:p>
                    <a:p>
                      <a:pPr>
                        <a:lnSpc>
                          <a:spcPct val="107000"/>
                        </a:lnSpc>
                        <a:spcAft>
                          <a:spcPts val="800"/>
                        </a:spcAft>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2 </a:t>
                      </a:r>
                      <a:r>
                        <a:rPr lang="ru-RU" sz="1600" kern="100" dirty="0">
                          <a:effectLst/>
                          <a:latin typeface="Calibri" panose="020F0502020204030204" pitchFamily="34" charset="0"/>
                          <a:ea typeface="Calibri" panose="020F0502020204030204" pitchFamily="34" charset="0"/>
                          <a:cs typeface="Times New Roman" panose="02020603050405020304" pitchFamily="18" charset="0"/>
                        </a:rPr>
                        <a:t>минуты при </a:t>
                      </a: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N = 5</a:t>
                      </a:r>
                    </a:p>
                    <a:p>
                      <a:pPr>
                        <a:lnSpc>
                          <a:spcPct val="107000"/>
                        </a:lnSpc>
                        <a:spcAft>
                          <a:spcPts val="800"/>
                        </a:spcAft>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3 </a:t>
                      </a:r>
                      <a:r>
                        <a:rPr lang="ru-RU" sz="1600" kern="100" dirty="0">
                          <a:effectLst/>
                          <a:latin typeface="Calibri" panose="020F0502020204030204" pitchFamily="34" charset="0"/>
                          <a:ea typeface="Calibri" panose="020F0502020204030204" pitchFamily="34" charset="0"/>
                          <a:cs typeface="Times New Roman" panose="02020603050405020304" pitchFamily="18" charset="0"/>
                        </a:rPr>
                        <a:t>минуты при </a:t>
                      </a: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N = 7</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ru-RU" sz="1600" kern="100" dirty="0">
                          <a:effectLst/>
                        </a:rPr>
                        <a:t>8-12 секунд</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36634372"/>
                  </a:ext>
                </a:extLst>
              </a:tr>
              <a:tr h="596284">
                <a:tc>
                  <a:txBody>
                    <a:bodyPr/>
                    <a:lstStyle/>
                    <a:p>
                      <a:pPr>
                        <a:lnSpc>
                          <a:spcPct val="107000"/>
                        </a:lnSpc>
                        <a:spcAft>
                          <a:spcPts val="800"/>
                        </a:spcAft>
                      </a:pPr>
                      <a:r>
                        <a:rPr lang="ru-RU" sz="1600" kern="100">
                          <a:effectLst/>
                        </a:rPr>
                        <a:t>Короткие нарды - пары</a:t>
                      </a:r>
                      <a:endParaRPr lang="ru-RU"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600" kern="100">
                          <a:effectLst/>
                        </a:rPr>
                        <a:t>2,5*N </a:t>
                      </a:r>
                      <a:r>
                        <a:rPr lang="ru-RU" sz="1600" kern="100">
                          <a:effectLst/>
                        </a:rPr>
                        <a:t>минут</a:t>
                      </a:r>
                      <a:endParaRPr lang="ru-RU"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ru-RU" sz="1600" kern="100" dirty="0">
                          <a:effectLst/>
                        </a:rPr>
                        <a:t>5-45 секунд</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094294"/>
                  </a:ext>
                </a:extLst>
              </a:tr>
            </a:tbl>
          </a:graphicData>
        </a:graphic>
      </p:graphicFrame>
    </p:spTree>
    <p:extLst>
      <p:ext uri="{BB962C8B-B14F-4D97-AF65-F5344CB8AC3E}">
        <p14:creationId xmlns:p14="http://schemas.microsoft.com/office/powerpoint/2010/main" val="37562222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C65B12-6E55-21CD-8322-89A909537B5C}"/>
              </a:ext>
            </a:extLst>
          </p:cNvPr>
          <p:cNvSpPr>
            <a:spLocks noGrp="1"/>
          </p:cNvSpPr>
          <p:nvPr>
            <p:ph type="title"/>
          </p:nvPr>
        </p:nvSpPr>
        <p:spPr/>
        <p:txBody>
          <a:bodyPr/>
          <a:lstStyle/>
          <a:p>
            <a:r>
              <a:rPr lang="ru-RU" dirty="0"/>
              <a:t>Рекомендации судьям</a:t>
            </a:r>
          </a:p>
        </p:txBody>
      </p:sp>
      <p:sp>
        <p:nvSpPr>
          <p:cNvPr id="3" name="Объект 2">
            <a:extLst>
              <a:ext uri="{FF2B5EF4-FFF2-40B4-BE49-F238E27FC236}">
                <a16:creationId xmlns:a16="http://schemas.microsoft.com/office/drawing/2014/main" id="{F5BF95DA-D72E-8A72-987D-C6D97C909F30}"/>
              </a:ext>
            </a:extLst>
          </p:cNvPr>
          <p:cNvSpPr>
            <a:spLocks noGrp="1"/>
          </p:cNvSpPr>
          <p:nvPr>
            <p:ph idx="1"/>
          </p:nvPr>
        </p:nvSpPr>
        <p:spPr/>
        <p:txBody>
          <a:bodyPr/>
          <a:lstStyle/>
          <a:p>
            <a:pPr marL="0" indent="0">
              <a:buNone/>
            </a:pPr>
            <a:r>
              <a:rPr lang="ru-RU" dirty="0"/>
              <a:t>Судья обязан вмешаться в следующих ситуациях:</a:t>
            </a:r>
          </a:p>
          <a:p>
            <a:pPr>
              <a:buFontTx/>
              <a:buChar char="-"/>
            </a:pPr>
            <a:r>
              <a:rPr lang="ru-RU" sz="1800" dirty="0"/>
              <a:t>Неисправность в работе часов/часы отключены или стоят на паузе/неправильный контроль времени на матч;</a:t>
            </a:r>
          </a:p>
          <a:p>
            <a:pPr>
              <a:buFontTx/>
              <a:buChar char="-"/>
            </a:pPr>
            <a:r>
              <a:rPr lang="ru-RU" sz="1800" dirty="0"/>
              <a:t>Просрочка времени у одного из игроков;</a:t>
            </a:r>
          </a:p>
          <a:p>
            <a:pPr>
              <a:buFontTx/>
              <a:buChar char="-"/>
            </a:pPr>
            <a:r>
              <a:rPr lang="ru-RU" sz="1800" dirty="0"/>
              <a:t>Неправильно выставлена длина матча;</a:t>
            </a:r>
          </a:p>
          <a:p>
            <a:pPr>
              <a:buFontTx/>
              <a:buChar char="-"/>
            </a:pPr>
            <a:r>
              <a:rPr lang="ru-RU" sz="1800" dirty="0"/>
              <a:t>Партия начата из неправильной начальной позиции;</a:t>
            </a:r>
          </a:p>
          <a:p>
            <a:pPr>
              <a:buFontTx/>
              <a:buChar char="-"/>
            </a:pPr>
            <a:r>
              <a:rPr lang="ru-RU" sz="1800" dirty="0"/>
              <a:t>Некорректное поведение игроков/удары по </a:t>
            </a:r>
            <a:r>
              <a:rPr lang="ru-RU" sz="1800" dirty="0" err="1"/>
              <a:t>баффл</a:t>
            </a:r>
            <a:r>
              <a:rPr lang="ru-RU" sz="1800" dirty="0"/>
              <a:t>-боксу, по часам.</a:t>
            </a:r>
          </a:p>
          <a:p>
            <a:pPr marL="0" indent="0">
              <a:buNone/>
            </a:pPr>
            <a:r>
              <a:rPr lang="ru-RU" dirty="0"/>
              <a:t>В случае обнаружения незначительных нарушений судья вмешивается в игру только по просьбе игроков.</a:t>
            </a:r>
          </a:p>
        </p:txBody>
      </p:sp>
    </p:spTree>
    <p:extLst>
      <p:ext uri="{BB962C8B-B14F-4D97-AF65-F5344CB8AC3E}">
        <p14:creationId xmlns:p14="http://schemas.microsoft.com/office/powerpoint/2010/main" val="1088544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50078-DDE5-70A5-C646-BBB1ADE38799}"/>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89299F71-43DF-D9C3-FFCE-8E2C7E2FCF58}"/>
              </a:ext>
            </a:extLst>
          </p:cNvPr>
          <p:cNvSpPr>
            <a:spLocks noGrp="1"/>
          </p:cNvSpPr>
          <p:nvPr>
            <p:ph type="title"/>
          </p:nvPr>
        </p:nvSpPr>
        <p:spPr/>
        <p:txBody>
          <a:bodyPr/>
          <a:lstStyle/>
          <a:p>
            <a:r>
              <a:rPr lang="ru-RU" dirty="0"/>
              <a:t>Ограничения на участие в соревнованиях</a:t>
            </a:r>
          </a:p>
        </p:txBody>
      </p:sp>
      <p:sp>
        <p:nvSpPr>
          <p:cNvPr id="3" name="Объект 2">
            <a:extLst>
              <a:ext uri="{FF2B5EF4-FFF2-40B4-BE49-F238E27FC236}">
                <a16:creationId xmlns:a16="http://schemas.microsoft.com/office/drawing/2014/main" id="{E379972E-A298-5A59-A365-7C95569775D7}"/>
              </a:ext>
            </a:extLst>
          </p:cNvPr>
          <p:cNvSpPr>
            <a:spLocks noGrp="1"/>
          </p:cNvSpPr>
          <p:nvPr>
            <p:ph idx="1"/>
          </p:nvPr>
        </p:nvSpPr>
        <p:spPr/>
        <p:txBody>
          <a:bodyPr>
            <a:normAutofit/>
          </a:bodyPr>
          <a:lstStyle/>
          <a:p>
            <a:pPr lvl="2" algn="just">
              <a:lnSpc>
                <a:spcPct val="120000"/>
              </a:lnSpc>
              <a:buFont typeface="+mj-lt"/>
              <a:buAutoNum type="arabicPeriod"/>
              <a:tabLst>
                <a:tab pos="180340" algn="l"/>
              </a:tabLst>
            </a:pPr>
            <a:r>
              <a:rPr lang="ru-RU" sz="1800" dirty="0">
                <a:solidFill>
                  <a:srgbClr val="000000"/>
                </a:solidFill>
                <a:effectLst/>
                <a:latin typeface="Times New Roman" panose="02020603050405020304" pitchFamily="18" charset="0"/>
                <a:ea typeface="Times New Roman" panose="02020603050405020304" pitchFamily="18" charset="0"/>
              </a:rPr>
              <a:t>Лица, не достигшие минимальн</a:t>
            </a:r>
            <a:r>
              <a:rPr lang="ru-RU" sz="1800" dirty="0">
                <a:solidFill>
                  <a:srgbClr val="000000"/>
                </a:solidFill>
                <a:latin typeface="Times New Roman" panose="02020603050405020304" pitchFamily="18" charset="0"/>
                <a:ea typeface="Times New Roman" panose="02020603050405020304" pitchFamily="18" charset="0"/>
              </a:rPr>
              <a:t>ого</a:t>
            </a:r>
            <a:r>
              <a:rPr lang="en-US" sz="1800" dirty="0">
                <a:solidFill>
                  <a:srgbClr val="000000"/>
                </a:solidFill>
                <a:effectLst/>
                <a:latin typeface="Times New Roman" panose="02020603050405020304" pitchFamily="18" charset="0"/>
                <a:ea typeface="Times New Roman" panose="02020603050405020304" pitchFamily="18" charset="0"/>
              </a:rPr>
              <a:t> </a:t>
            </a:r>
            <a:r>
              <a:rPr lang="ru-RU" sz="1800" dirty="0">
                <a:solidFill>
                  <a:srgbClr val="000000"/>
                </a:solidFill>
                <a:effectLst/>
                <a:latin typeface="Times New Roman" panose="02020603050405020304" pitchFamily="18" charset="0"/>
                <a:ea typeface="Times New Roman" panose="02020603050405020304" pitchFamily="18" charset="0"/>
              </a:rPr>
              <a:t>возраста (10 лет) не допускаются для участия в соревнованиях.</a:t>
            </a:r>
          </a:p>
          <a:p>
            <a:pPr marL="1143000" lvl="2" indent="-228600" algn="just">
              <a:lnSpc>
                <a:spcPct val="120000"/>
              </a:lnSpc>
              <a:buFont typeface="+mj-lt"/>
              <a:buAutoNum type="arabicPeriod"/>
              <a:tabLst>
                <a:tab pos="180340" algn="l"/>
              </a:tabLst>
            </a:pPr>
            <a:r>
              <a:rPr lang="ru-RU" sz="1800" dirty="0">
                <a:solidFill>
                  <a:srgbClr val="000000"/>
                </a:solidFill>
                <a:effectLst/>
                <a:latin typeface="Times New Roman" panose="02020603050405020304" pitchFamily="18" charset="0"/>
                <a:ea typeface="Times New Roman" panose="02020603050405020304" pitchFamily="18" charset="0"/>
              </a:rPr>
              <a:t>Лица, в отношении которых применена и действует спортивная санкция в виде дисквалификации.</a:t>
            </a:r>
          </a:p>
          <a:p>
            <a:pPr marL="1143000" lvl="2" indent="-228600" algn="just">
              <a:lnSpc>
                <a:spcPct val="120000"/>
              </a:lnSpc>
              <a:buFont typeface="+mj-lt"/>
              <a:buAutoNum type="arabicPeriod"/>
              <a:tabLst>
                <a:tab pos="180340" algn="l"/>
              </a:tabLst>
            </a:pPr>
            <a:r>
              <a:rPr lang="ru-RU" sz="1800" dirty="0">
                <a:solidFill>
                  <a:srgbClr val="000000"/>
                </a:solidFill>
                <a:effectLst/>
                <a:latin typeface="Times New Roman" panose="02020603050405020304" pitchFamily="18" charset="0"/>
                <a:ea typeface="Times New Roman" panose="02020603050405020304" pitchFamily="18" charset="0"/>
              </a:rPr>
              <a:t>Лицо, не предъявившее документ, удостоверяющий личность.</a:t>
            </a:r>
          </a:p>
          <a:p>
            <a:pPr marL="1143000" lvl="2" indent="-228600" algn="just">
              <a:lnSpc>
                <a:spcPct val="120000"/>
              </a:lnSpc>
              <a:buFont typeface="+mj-lt"/>
              <a:buAutoNum type="arabicPeriod"/>
              <a:tabLst>
                <a:tab pos="180340" algn="l"/>
              </a:tabLst>
            </a:pPr>
            <a:r>
              <a:rPr lang="ru-RU" sz="1800" dirty="0">
                <a:solidFill>
                  <a:srgbClr val="000000"/>
                </a:solidFill>
                <a:effectLst/>
                <a:latin typeface="Times New Roman" panose="02020603050405020304" pitchFamily="18" charset="0"/>
                <a:ea typeface="Times New Roman" panose="02020603050405020304" pitchFamily="18" charset="0"/>
              </a:rPr>
              <a:t>Лица, нарушающие общепризнанные нормы поведения (оскорбления, громкая нецензурная брань, драки, распитие алкогольных напитков, курение в запрещенных местах, прием наркотических или допинговых средств и пр.) могут быть удалены с соревнования на основании решения Главного судьи.</a:t>
            </a:r>
          </a:p>
          <a:p>
            <a:pPr marL="1143000" lvl="2" indent="-228600" algn="just">
              <a:lnSpc>
                <a:spcPct val="120000"/>
              </a:lnSpc>
              <a:buFont typeface="+mj-lt"/>
              <a:buAutoNum type="arabicPeriod"/>
              <a:tabLst>
                <a:tab pos="180340" algn="l"/>
              </a:tabLst>
            </a:pPr>
            <a:r>
              <a:rPr lang="ru-RU" sz="1800" dirty="0">
                <a:solidFill>
                  <a:srgbClr val="000000"/>
                </a:solidFill>
                <a:effectLst/>
                <a:latin typeface="Times New Roman" panose="02020603050405020304" pitchFamily="18" charset="0"/>
                <a:ea typeface="Times New Roman" panose="02020603050405020304" pitchFamily="18" charset="0"/>
              </a:rPr>
              <a:t>Члены оргкомитета соревнований, судьи соревнований и иные официальные лица соревнований не могут являться участниками соревнований.</a:t>
            </a:r>
          </a:p>
          <a:p>
            <a:endParaRPr lang="ru-RU" dirty="0"/>
          </a:p>
        </p:txBody>
      </p:sp>
    </p:spTree>
    <p:extLst>
      <p:ext uri="{BB962C8B-B14F-4D97-AF65-F5344CB8AC3E}">
        <p14:creationId xmlns:p14="http://schemas.microsoft.com/office/powerpoint/2010/main" val="1830669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A5C083-8195-92BA-44A4-0846505D523D}"/>
              </a:ext>
            </a:extLst>
          </p:cNvPr>
          <p:cNvSpPr>
            <a:spLocks noGrp="1"/>
          </p:cNvSpPr>
          <p:nvPr>
            <p:ph type="title"/>
          </p:nvPr>
        </p:nvSpPr>
        <p:spPr/>
        <p:txBody>
          <a:bodyPr/>
          <a:lstStyle/>
          <a:p>
            <a:r>
              <a:rPr lang="ru-RU" dirty="0"/>
              <a:t>Обязанности игроков</a:t>
            </a:r>
          </a:p>
        </p:txBody>
      </p:sp>
      <p:sp>
        <p:nvSpPr>
          <p:cNvPr id="3" name="Объект 2">
            <a:extLst>
              <a:ext uri="{FF2B5EF4-FFF2-40B4-BE49-F238E27FC236}">
                <a16:creationId xmlns:a16="http://schemas.microsoft.com/office/drawing/2014/main" id="{B06E2D2F-91DC-47D5-A2E8-6BDE9BE68D14}"/>
              </a:ext>
            </a:extLst>
          </p:cNvPr>
          <p:cNvSpPr>
            <a:spLocks noGrp="1"/>
          </p:cNvSpPr>
          <p:nvPr>
            <p:ph idx="1"/>
          </p:nvPr>
        </p:nvSpPr>
        <p:spPr/>
        <p:txBody>
          <a:bodyPr>
            <a:normAutofit/>
          </a:bodyPr>
          <a:lstStyle/>
          <a:p>
            <a:pPr marL="342900" lvl="0" indent="-342900" algn="just">
              <a:buClr>
                <a:srgbClr val="000000"/>
              </a:buClr>
              <a:buSzPts val="1400"/>
              <a:buFont typeface="Symbol" panose="05050102010706020507" pitchFamily="18" charset="2"/>
              <a:buChar char=""/>
              <a:tabLst>
                <a:tab pos="630555" algn="l"/>
              </a:tabLst>
            </a:pPr>
            <a:r>
              <a:rPr lang="ru-RU" sz="1800" u="none" strike="noStrike" spc="0" dirty="0">
                <a:solidFill>
                  <a:srgbClr val="000000"/>
                </a:solidFill>
                <a:effectLst/>
                <a:latin typeface="Times New Roman" panose="02020603050405020304" pitchFamily="18" charset="0"/>
                <a:ea typeface="Times New Roman" panose="02020603050405020304" pitchFamily="18" charset="0"/>
              </a:rPr>
              <a:t>знать Правила, Регламент и Положение соответствующего соревнования и строго выполнять их;</a:t>
            </a:r>
          </a:p>
          <a:p>
            <a:pPr marL="342900" lvl="0" indent="-342900" algn="just">
              <a:buClr>
                <a:srgbClr val="000000"/>
              </a:buClr>
              <a:buSzPts val="1400"/>
              <a:buFont typeface="Symbol" panose="05050102010706020507" pitchFamily="18" charset="2"/>
              <a:buChar char=""/>
              <a:tabLst>
                <a:tab pos="630555" algn="l"/>
              </a:tabLst>
            </a:pPr>
            <a:r>
              <a:rPr lang="ru-RU" sz="1800" u="none" strike="noStrike" spc="0" dirty="0">
                <a:solidFill>
                  <a:srgbClr val="000000"/>
                </a:solidFill>
                <a:effectLst/>
                <a:latin typeface="Times New Roman" panose="02020603050405020304" pitchFamily="18" charset="0"/>
                <a:ea typeface="Times New Roman" panose="02020603050405020304" pitchFamily="18" charset="0"/>
              </a:rPr>
              <a:t>быть корректными по отношению ко всем участникам соревнований и зрителям, соблюдать этические нормы;</a:t>
            </a:r>
          </a:p>
          <a:p>
            <a:pPr marL="342900" lvl="0" indent="-342900" algn="just">
              <a:buClr>
                <a:srgbClr val="000000"/>
              </a:buClr>
              <a:buSzPts val="1400"/>
              <a:buFont typeface="Symbol" panose="05050102010706020507" pitchFamily="18" charset="2"/>
              <a:buChar char=""/>
              <a:tabLst>
                <a:tab pos="630555" algn="l"/>
              </a:tabLst>
            </a:pPr>
            <a:r>
              <a:rPr lang="ru-RU" sz="1800" u="none" strike="noStrike" spc="0" dirty="0">
                <a:solidFill>
                  <a:srgbClr val="000000"/>
                </a:solidFill>
                <a:effectLst/>
                <a:latin typeface="Times New Roman" panose="02020603050405020304" pitchFamily="18" charset="0"/>
                <a:ea typeface="Times New Roman" panose="02020603050405020304" pitchFamily="18" charset="0"/>
              </a:rPr>
              <a:t>соблюдать дресс-код во время соревнований и на церемониях открытия и закрытия соревнований, предусмотренный Положением и (или) Регламентом соревнований;</a:t>
            </a:r>
          </a:p>
          <a:p>
            <a:pPr marL="342900" lvl="0" indent="-342900" algn="just">
              <a:buClr>
                <a:srgbClr val="000000"/>
              </a:buClr>
              <a:buSzPts val="1400"/>
              <a:buFont typeface="Symbol" panose="05050102010706020507" pitchFamily="18" charset="2"/>
              <a:buChar char=""/>
              <a:tabLst>
                <a:tab pos="630555" algn="l"/>
              </a:tabLst>
            </a:pPr>
            <a:r>
              <a:rPr lang="ru-RU" sz="1800" u="none" strike="noStrike" spc="0" dirty="0">
                <a:solidFill>
                  <a:srgbClr val="000000"/>
                </a:solidFill>
                <a:effectLst/>
                <a:latin typeface="Times New Roman" panose="02020603050405020304" pitchFamily="18" charset="0"/>
                <a:ea typeface="Times New Roman" panose="02020603050405020304" pitchFamily="18" charset="0"/>
              </a:rPr>
              <a:t>строго соблюдать дисциплину во время соревнований;</a:t>
            </a:r>
          </a:p>
          <a:p>
            <a:pPr marL="342900" lvl="0" indent="-342900" algn="just">
              <a:buClr>
                <a:srgbClr val="000000"/>
              </a:buClr>
              <a:buSzPts val="1400"/>
              <a:buFont typeface="Symbol" panose="05050102010706020507" pitchFamily="18" charset="2"/>
              <a:buChar char=""/>
              <a:tabLst>
                <a:tab pos="630555" algn="l"/>
              </a:tabLst>
            </a:pPr>
            <a:r>
              <a:rPr lang="ru-RU" sz="1800" u="none" strike="noStrike" spc="0" dirty="0">
                <a:solidFill>
                  <a:srgbClr val="000000"/>
                </a:solidFill>
                <a:effectLst/>
                <a:latin typeface="Times New Roman" panose="02020603050405020304" pitchFamily="18" charset="0"/>
                <a:ea typeface="Times New Roman" panose="02020603050405020304" pitchFamily="18" charset="0"/>
              </a:rPr>
              <a:t>выполнять требования судьи, принятые в рамках его компетенции;</a:t>
            </a:r>
          </a:p>
          <a:p>
            <a:pPr marL="342900" lvl="0" indent="-342900" algn="just">
              <a:buClr>
                <a:srgbClr val="000000"/>
              </a:buClr>
              <a:buSzPts val="1400"/>
              <a:buFont typeface="Symbol" panose="05050102010706020507" pitchFamily="18" charset="2"/>
              <a:buChar char=""/>
              <a:tabLst>
                <a:tab pos="630555" algn="l"/>
              </a:tabLst>
            </a:pPr>
            <a:r>
              <a:rPr lang="ru-RU" sz="1800" u="none" strike="noStrike" spc="0" dirty="0">
                <a:solidFill>
                  <a:srgbClr val="000000"/>
                </a:solidFill>
                <a:effectLst/>
                <a:latin typeface="Times New Roman" panose="02020603050405020304" pitchFamily="18" charset="0"/>
                <a:ea typeface="Times New Roman" panose="02020603050405020304" pitchFamily="18" charset="0"/>
              </a:rPr>
              <a:t>предоставлять необходимые данные и сведения по запросу официальных лиц соревнований;</a:t>
            </a:r>
          </a:p>
          <a:p>
            <a:pPr marL="342900" lvl="0" indent="-342900" algn="just">
              <a:buClr>
                <a:srgbClr val="000000"/>
              </a:buClr>
              <a:buSzPts val="1400"/>
              <a:buFont typeface="Symbol" panose="05050102010706020507" pitchFamily="18" charset="2"/>
              <a:buChar char=""/>
              <a:tabLst>
                <a:tab pos="630555" algn="l"/>
              </a:tabLst>
            </a:pPr>
            <a:r>
              <a:rPr lang="ru-RU" sz="1800" u="none" strike="noStrike" spc="0" dirty="0">
                <a:solidFill>
                  <a:srgbClr val="000000"/>
                </a:solidFill>
                <a:effectLst/>
                <a:latin typeface="Times New Roman" panose="02020603050405020304" pitchFamily="18" charset="0"/>
                <a:ea typeface="Times New Roman" panose="02020603050405020304" pitchFamily="18" charset="0"/>
              </a:rPr>
              <a:t>по окончанию игры передавать судье полностью оформленные протоколы матчей;</a:t>
            </a:r>
          </a:p>
          <a:p>
            <a:pPr marL="342900" lvl="0" indent="-342900" algn="just">
              <a:buClr>
                <a:srgbClr val="000000"/>
              </a:buClr>
              <a:buSzPts val="1400"/>
              <a:buFont typeface="Symbol" panose="05050102010706020507" pitchFamily="18" charset="2"/>
              <a:buChar char=""/>
              <a:tabLst>
                <a:tab pos="630555" algn="l"/>
              </a:tabLst>
            </a:pPr>
            <a:r>
              <a:rPr lang="ru-RU" sz="1800" u="none" strike="noStrike" spc="0" dirty="0">
                <a:solidFill>
                  <a:srgbClr val="000000"/>
                </a:solidFill>
                <a:effectLst/>
                <a:latin typeface="Times New Roman" panose="02020603050405020304" pitchFamily="18" charset="0"/>
                <a:ea typeface="Times New Roman" panose="02020603050405020304" pitchFamily="18" charset="0"/>
              </a:rPr>
              <a:t>бережно обращаться с оборудованием и инвентарем, предоставленным участникам на время проведения соревнований;</a:t>
            </a:r>
          </a:p>
          <a:p>
            <a:pPr marL="342900" lvl="0" indent="-342900" algn="just">
              <a:buClr>
                <a:srgbClr val="000000"/>
              </a:buClr>
              <a:buSzPts val="1400"/>
              <a:buFont typeface="Symbol" panose="05050102010706020507" pitchFamily="18" charset="2"/>
              <a:buChar char=""/>
              <a:tabLst>
                <a:tab pos="630555" algn="l"/>
              </a:tabLst>
            </a:pPr>
            <a:r>
              <a:rPr lang="ru-RU" sz="1800" u="none" strike="noStrike" spc="0" dirty="0">
                <a:solidFill>
                  <a:srgbClr val="000000"/>
                </a:solidFill>
                <a:effectLst/>
                <a:latin typeface="Times New Roman" panose="02020603050405020304" pitchFamily="18" charset="0"/>
                <a:ea typeface="Times New Roman" panose="02020603050405020304" pitchFamily="18" charset="0"/>
              </a:rPr>
              <a:t>использовать кости и стаканы (а также </a:t>
            </a:r>
            <a:r>
              <a:rPr lang="ru-RU" sz="1800" u="none" strike="noStrike" spc="0" dirty="0" err="1">
                <a:solidFill>
                  <a:srgbClr val="000000"/>
                </a:solidFill>
                <a:effectLst/>
                <a:latin typeface="Times New Roman" panose="02020603050405020304" pitchFamily="18" charset="0"/>
                <a:ea typeface="Times New Roman" panose="02020603050405020304" pitchFamily="18" charset="0"/>
              </a:rPr>
              <a:t>баффл</a:t>
            </a:r>
            <a:r>
              <a:rPr lang="ru-RU" sz="1800" u="none" strike="noStrike" spc="0" dirty="0">
                <a:solidFill>
                  <a:srgbClr val="000000"/>
                </a:solidFill>
                <a:effectLst/>
                <a:latin typeface="Times New Roman" panose="02020603050405020304" pitchFamily="18" charset="0"/>
                <a:ea typeface="Times New Roman" panose="02020603050405020304" pitchFamily="18" charset="0"/>
              </a:rPr>
              <a:t>-боксы, в случае их использования), предоставляемые организаторами соревнования.</a:t>
            </a:r>
          </a:p>
          <a:p>
            <a:endParaRPr lang="ru-RU" dirty="0"/>
          </a:p>
        </p:txBody>
      </p:sp>
    </p:spTree>
    <p:extLst>
      <p:ext uri="{BB962C8B-B14F-4D97-AF65-F5344CB8AC3E}">
        <p14:creationId xmlns:p14="http://schemas.microsoft.com/office/powerpoint/2010/main" val="227228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45B766-862A-47CD-7577-F473D3F0399A}"/>
              </a:ext>
            </a:extLst>
          </p:cNvPr>
          <p:cNvSpPr>
            <a:spLocks noGrp="1"/>
          </p:cNvSpPr>
          <p:nvPr>
            <p:ph type="title"/>
          </p:nvPr>
        </p:nvSpPr>
        <p:spPr/>
        <p:txBody>
          <a:bodyPr/>
          <a:lstStyle/>
          <a:p>
            <a:r>
              <a:rPr lang="ru-RU" dirty="0"/>
              <a:t>Во время игры запрещено</a:t>
            </a:r>
          </a:p>
        </p:txBody>
      </p:sp>
      <p:sp>
        <p:nvSpPr>
          <p:cNvPr id="3" name="Объект 2">
            <a:extLst>
              <a:ext uri="{FF2B5EF4-FFF2-40B4-BE49-F238E27FC236}">
                <a16:creationId xmlns:a16="http://schemas.microsoft.com/office/drawing/2014/main" id="{DD7B3752-FDB2-7F3C-8DFE-B81B561F42A0}"/>
              </a:ext>
            </a:extLst>
          </p:cNvPr>
          <p:cNvSpPr>
            <a:spLocks noGrp="1"/>
          </p:cNvSpPr>
          <p:nvPr>
            <p:ph idx="1"/>
          </p:nvPr>
        </p:nvSpPr>
        <p:spPr/>
        <p:txBody>
          <a:bodyPr>
            <a:noAutofit/>
          </a:bodyPr>
          <a:lstStyle/>
          <a:p>
            <a:pPr marL="342900" lvl="0" indent="-342900" algn="just">
              <a:buClr>
                <a:srgbClr val="000000"/>
              </a:buClr>
              <a:buSzPts val="1400"/>
              <a:buFont typeface="Symbol" panose="05050102010706020507" pitchFamily="18" charset="2"/>
              <a:buChar char=""/>
              <a:tabLst>
                <a:tab pos="630555" algn="l"/>
              </a:tabLst>
            </a:pPr>
            <a:r>
              <a:rPr lang="ru-RU" sz="1800" u="none" strike="noStrike" spc="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отходить от доски  без разрешения судьи;</a:t>
            </a:r>
          </a:p>
          <a:p>
            <a:pPr marL="342900" lvl="0" indent="-342900" algn="just">
              <a:buClr>
                <a:srgbClr val="000000"/>
              </a:buClr>
              <a:buSzPts val="1400"/>
              <a:buFont typeface="Symbol" panose="05050102010706020507" pitchFamily="18" charset="2"/>
              <a:buChar char=""/>
              <a:tabLst>
                <a:tab pos="630555" algn="l"/>
              </a:tabLst>
            </a:pPr>
            <a:r>
              <a:rPr lang="ru-RU" sz="1800" u="none" strike="noStrike" spc="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отвлекать или беспокоить соперника любым способом;</a:t>
            </a:r>
          </a:p>
          <a:p>
            <a:pPr marL="342900" lvl="0" indent="-342900" algn="just">
              <a:buClr>
                <a:srgbClr val="000000"/>
              </a:buClr>
              <a:buSzPts val="1400"/>
              <a:buFont typeface="Symbol" panose="05050102010706020507" pitchFamily="18" charset="2"/>
              <a:buChar char=""/>
              <a:tabLst>
                <a:tab pos="630555" algn="l"/>
              </a:tabLst>
            </a:pPr>
            <a:r>
              <a:rPr lang="ru-RU" sz="1800" u="none" strike="noStrike" spc="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мешать игре другим участникам или вмешиваться в ход их партий;</a:t>
            </a:r>
          </a:p>
          <a:p>
            <a:pPr marL="342900" lvl="0" indent="-342900" algn="just">
              <a:buClr>
                <a:srgbClr val="000000"/>
              </a:buClr>
              <a:buSzPts val="1400"/>
              <a:buFont typeface="Symbol" panose="05050102010706020507" pitchFamily="18" charset="2"/>
              <a:buChar char=""/>
              <a:tabLst>
                <a:tab pos="630555" algn="l"/>
              </a:tabLst>
            </a:pPr>
            <a:r>
              <a:rPr lang="ru-RU" sz="1800" u="none" strike="noStrike" spc="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спрашивать мнение или просить совет по своей партии намеренно или нет;</a:t>
            </a:r>
          </a:p>
          <a:p>
            <a:pPr marL="342900" lvl="0" indent="-342900" algn="just">
              <a:buClr>
                <a:srgbClr val="000000"/>
              </a:buClr>
              <a:buSzPts val="1400"/>
              <a:buFont typeface="Symbol" panose="05050102010706020507" pitchFamily="18" charset="2"/>
              <a:buChar char=""/>
              <a:tabLst>
                <a:tab pos="630555" algn="l"/>
              </a:tabLst>
            </a:pPr>
            <a:r>
              <a:rPr lang="ru-RU" sz="1800" u="none" strike="noStrike" spc="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анализировать в игровом зале играющиеся или оконченные партии;</a:t>
            </a:r>
          </a:p>
          <a:p>
            <a:pPr marL="342900" lvl="0" indent="-342900" algn="just">
              <a:buClr>
                <a:srgbClr val="000000"/>
              </a:buClr>
              <a:buSzPts val="1400"/>
              <a:buFont typeface="Symbol" panose="05050102010706020507" pitchFamily="18" charset="2"/>
              <a:buChar char=""/>
              <a:tabLst>
                <a:tab pos="630555" algn="l"/>
              </a:tabLst>
            </a:pPr>
            <a:r>
              <a:rPr lang="ru-RU" sz="1800" u="none" strike="noStrike" spc="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позволять себе действия, мешающие нормальному ходу соревнований;</a:t>
            </a:r>
          </a:p>
          <a:p>
            <a:pPr marL="342900" lvl="0" indent="-342900" algn="just">
              <a:buClr>
                <a:srgbClr val="000000"/>
              </a:buClr>
              <a:buSzPts val="1400"/>
              <a:buFont typeface="Symbol" panose="05050102010706020507" pitchFamily="18" charset="2"/>
              <a:buChar char=""/>
              <a:tabLst>
                <a:tab pos="630555" algn="l"/>
              </a:tabLst>
            </a:pPr>
            <a:r>
              <a:rPr lang="ru-RU" sz="1800" u="none" strike="noStrike" spc="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покидать игровую зону без разрешения судьи;</a:t>
            </a:r>
          </a:p>
          <a:p>
            <a:pPr marL="342900" lvl="0" indent="-342900" algn="just">
              <a:buClr>
                <a:srgbClr val="000000"/>
              </a:buClr>
              <a:buSzPts val="1400"/>
              <a:buFont typeface="Symbol" panose="05050102010706020507" pitchFamily="18" charset="2"/>
              <a:buChar char=""/>
              <a:tabLst>
                <a:tab pos="630555" algn="l"/>
              </a:tabLst>
            </a:pPr>
            <a:r>
              <a:rPr lang="ru-RU" sz="1800" u="none" strike="noStrike" spc="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использовать вспомогательные компьютерные программы.</a:t>
            </a:r>
          </a:p>
          <a:p>
            <a:pPr marL="342900" lvl="0" indent="-342900" algn="just">
              <a:buClr>
                <a:srgbClr val="000000"/>
              </a:buClr>
              <a:buSzPts val="1400"/>
              <a:buFont typeface="Symbol" panose="05050102010706020507" pitchFamily="18" charset="2"/>
              <a:buChar char=""/>
              <a:tabLst>
                <a:tab pos="630555" algn="l"/>
              </a:tabLst>
            </a:pPr>
            <a:r>
              <a:rPr lang="ru-RU" sz="1800" u="none" strike="noStrike" spc="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ведение любых записей, кроме счета игры, пользоваться справочной литературой, таблицами, в т.ч. с использованием любых вычислительных и/или мобильных устройств.</a:t>
            </a:r>
          </a:p>
          <a:p>
            <a:pPr marL="342900" lvl="0" indent="-342900" algn="just">
              <a:buClr>
                <a:srgbClr val="000000"/>
              </a:buClr>
              <a:buSzPts val="1400"/>
              <a:buFont typeface="Symbol" panose="05050102010706020507" pitchFamily="18" charset="2"/>
              <a:buChar char=""/>
              <a:tabLst>
                <a:tab pos="630555" algn="l"/>
              </a:tabLst>
            </a:pPr>
            <a:r>
              <a:rPr lang="ru-RU" sz="1800" dirty="0">
                <a:latin typeface="Calibri" panose="020F0502020204030204" pitchFamily="34" charset="0"/>
                <a:cs typeface="Calibri" panose="020F0502020204030204" pitchFamily="34" charset="0"/>
              </a:rPr>
              <a:t>пользоваться любыми электронными устройствами (телефонами, смартфонами, компьютерами, планшетами, плеерами и др.).  </a:t>
            </a:r>
          </a:p>
          <a:p>
            <a:pPr marL="342900" lvl="0" indent="-342900" algn="just">
              <a:buClr>
                <a:srgbClr val="000000"/>
              </a:buClr>
              <a:buSzPts val="1400"/>
              <a:buFont typeface="Symbol" panose="05050102010706020507" pitchFamily="18" charset="2"/>
              <a:buChar char=""/>
              <a:tabLst>
                <a:tab pos="630555" algn="l"/>
              </a:tabLst>
            </a:pPr>
            <a:r>
              <a:rPr lang="ru-RU" sz="1800" dirty="0">
                <a:solidFill>
                  <a:srgbClr val="000000"/>
                </a:solidFill>
                <a:effectLst/>
                <a:latin typeface="Calibri" panose="020F0502020204030204" pitchFamily="34" charset="0"/>
                <a:ea typeface="Courier New" panose="02070309020205020404" pitchFamily="49" charset="0"/>
                <a:cs typeface="Calibri" panose="020F0502020204030204" pitchFamily="34" charset="0"/>
              </a:rPr>
              <a:t>играть стоя </a:t>
            </a:r>
            <a:endParaRPr lang="ru-RU"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15397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9EF7DE-E258-D324-1DFB-8BBFF9026E3E}"/>
              </a:ext>
            </a:extLst>
          </p:cNvPr>
          <p:cNvSpPr>
            <a:spLocks noGrp="1"/>
          </p:cNvSpPr>
          <p:nvPr>
            <p:ph type="title"/>
          </p:nvPr>
        </p:nvSpPr>
        <p:spPr>
          <a:xfrm>
            <a:off x="767179" y="560435"/>
            <a:ext cx="4169908" cy="507918"/>
          </a:xfrm>
        </p:spPr>
        <p:txBody>
          <a:bodyPr>
            <a:normAutofit fontScale="90000"/>
          </a:bodyPr>
          <a:lstStyle/>
          <a:p>
            <a:r>
              <a:rPr lang="ru-RU" dirty="0"/>
              <a:t>Часы</a:t>
            </a:r>
          </a:p>
        </p:txBody>
      </p:sp>
      <p:sp>
        <p:nvSpPr>
          <p:cNvPr id="3" name="Объект 2">
            <a:extLst>
              <a:ext uri="{FF2B5EF4-FFF2-40B4-BE49-F238E27FC236}">
                <a16:creationId xmlns:a16="http://schemas.microsoft.com/office/drawing/2014/main" id="{203C497D-29B5-DB56-3824-882AE20CA39A}"/>
              </a:ext>
            </a:extLst>
          </p:cNvPr>
          <p:cNvSpPr>
            <a:spLocks noGrp="1"/>
          </p:cNvSpPr>
          <p:nvPr>
            <p:ph idx="1"/>
          </p:nvPr>
        </p:nvSpPr>
        <p:spPr>
          <a:xfrm>
            <a:off x="767179" y="1825625"/>
            <a:ext cx="10515600" cy="4351338"/>
          </a:xfrm>
        </p:spPr>
        <p:txBody>
          <a:bodyPr/>
          <a:lstStyle/>
          <a:p>
            <a:pPr marL="0" lvl="0" indent="0" algn="just">
              <a:buClr>
                <a:srgbClr val="000000"/>
              </a:buClr>
              <a:buSzPts val="1400"/>
              <a:buNone/>
              <a:tabLst>
                <a:tab pos="630555" algn="l"/>
              </a:tabLst>
            </a:pPr>
            <a:r>
              <a:rPr lang="ru-RU" sz="1800" dirty="0">
                <a:solidFill>
                  <a:srgbClr val="000000"/>
                </a:solidFill>
                <a:latin typeface="Times New Roman" panose="02020603050405020304" pitchFamily="18" charset="0"/>
                <a:ea typeface="Times New Roman" panose="02020603050405020304" pitchFamily="18" charset="0"/>
              </a:rPr>
              <a:t>Все матчи на спортивных соревнованиях по нардам должны</a:t>
            </a:r>
          </a:p>
          <a:p>
            <a:pPr marL="0" lvl="0" indent="0" algn="just">
              <a:buClr>
                <a:srgbClr val="000000"/>
              </a:buClr>
              <a:buSzPts val="1400"/>
              <a:buNone/>
              <a:tabLst>
                <a:tab pos="630555" algn="l"/>
              </a:tabLst>
            </a:pPr>
            <a:r>
              <a:rPr lang="ru-RU" sz="1800" dirty="0">
                <a:solidFill>
                  <a:srgbClr val="000000"/>
                </a:solidFill>
                <a:latin typeface="Times New Roman" panose="02020603050405020304" pitchFamily="18" charset="0"/>
                <a:ea typeface="Times New Roman" panose="02020603050405020304" pitchFamily="18" charset="0"/>
              </a:rPr>
              <a:t>играться с часами</a:t>
            </a:r>
          </a:p>
          <a:p>
            <a:pPr marL="342900" lvl="0" indent="-342900" algn="just">
              <a:buClr>
                <a:srgbClr val="000000"/>
              </a:buClr>
              <a:buSzPts val="1400"/>
              <a:buFont typeface="Symbol" panose="05050102010706020507" pitchFamily="18" charset="2"/>
              <a:buChar char=""/>
              <a:tabLst>
                <a:tab pos="630555" algn="l"/>
              </a:tabLst>
            </a:pPr>
            <a:r>
              <a:rPr lang="ru-RU" sz="1800" dirty="0">
                <a:solidFill>
                  <a:srgbClr val="000000"/>
                </a:solidFill>
                <a:latin typeface="Times New Roman" panose="02020603050405020304" pitchFamily="18" charset="0"/>
                <a:ea typeface="Times New Roman" panose="02020603050405020304" pitchFamily="18" charset="0"/>
              </a:rPr>
              <a:t>д</a:t>
            </a:r>
            <a:r>
              <a:rPr lang="ru-RU" sz="1800" u="none" strike="noStrike" spc="0" dirty="0">
                <a:solidFill>
                  <a:srgbClr val="000000"/>
                </a:solidFill>
                <a:effectLst/>
                <a:latin typeface="Times New Roman" panose="02020603050405020304" pitchFamily="18" charset="0"/>
                <a:ea typeface="Times New Roman" panose="02020603050405020304" pitchFamily="18" charset="0"/>
              </a:rPr>
              <a:t>олжны быть электронными;</a:t>
            </a:r>
          </a:p>
          <a:p>
            <a:pPr marL="342900" lvl="0" indent="-342900" algn="just">
              <a:buClr>
                <a:srgbClr val="000000"/>
              </a:buClr>
              <a:buSzPts val="1400"/>
              <a:buFont typeface="Symbol" panose="05050102010706020507" pitchFamily="18" charset="2"/>
              <a:buChar char=""/>
              <a:tabLst>
                <a:tab pos="630555" algn="l"/>
              </a:tabLst>
            </a:pPr>
            <a:r>
              <a:rPr lang="ru-RU" sz="1800" u="none" strike="noStrike" spc="0" dirty="0">
                <a:solidFill>
                  <a:srgbClr val="000000"/>
                </a:solidFill>
                <a:effectLst/>
                <a:latin typeface="Times New Roman" panose="02020603050405020304" pitchFamily="18" charset="0"/>
                <a:ea typeface="Times New Roman" panose="02020603050405020304" pitchFamily="18" charset="0"/>
              </a:rPr>
              <a:t>должны быть точными;</a:t>
            </a:r>
          </a:p>
          <a:p>
            <a:pPr marL="342900" lvl="0" indent="-342900" algn="just">
              <a:buClr>
                <a:srgbClr val="000000"/>
              </a:buClr>
              <a:buSzPts val="1400"/>
              <a:buFont typeface="Symbol" panose="05050102010706020507" pitchFamily="18" charset="2"/>
              <a:buChar char=""/>
              <a:tabLst>
                <a:tab pos="630555" algn="l"/>
              </a:tabLst>
            </a:pPr>
            <a:r>
              <a:rPr lang="ru-RU" sz="1800" u="none" strike="noStrike" spc="0" dirty="0">
                <a:solidFill>
                  <a:srgbClr val="000000"/>
                </a:solidFill>
                <a:effectLst/>
                <a:latin typeface="Times New Roman" panose="02020603050405020304" pitchFamily="18" charset="0"/>
                <a:ea typeface="Times New Roman" panose="02020603050405020304" pitchFamily="18" charset="0"/>
              </a:rPr>
              <a:t>не должны ходить одновременно;</a:t>
            </a:r>
          </a:p>
          <a:p>
            <a:pPr marL="342900" lvl="0" indent="-342900" algn="just">
              <a:buClr>
                <a:srgbClr val="000000"/>
              </a:buClr>
              <a:buSzPts val="1400"/>
              <a:buFont typeface="Symbol" panose="05050102010706020507" pitchFamily="18" charset="2"/>
              <a:buChar char=""/>
              <a:tabLst>
                <a:tab pos="630555" algn="l"/>
              </a:tabLst>
            </a:pPr>
            <a:r>
              <a:rPr lang="ru-RU" sz="1800" u="none" strike="noStrike" spc="0" dirty="0">
                <a:solidFill>
                  <a:srgbClr val="000000"/>
                </a:solidFill>
                <a:effectLst/>
                <a:latin typeface="Times New Roman" panose="02020603050405020304" pitchFamily="18" charset="0"/>
                <a:ea typeface="Times New Roman" panose="02020603050405020304" pitchFamily="18" charset="0"/>
              </a:rPr>
              <a:t>должны работать поочередно, остановка одних незамедлительно приводит к работе других;</a:t>
            </a:r>
          </a:p>
          <a:p>
            <a:pPr marL="342900" lvl="0" indent="-342900" algn="just">
              <a:buClr>
                <a:srgbClr val="000000"/>
              </a:buClr>
              <a:buSzPts val="1400"/>
              <a:buFont typeface="Symbol" panose="05050102010706020507" pitchFamily="18" charset="2"/>
              <a:buChar char=""/>
              <a:tabLst>
                <a:tab pos="630555" algn="l"/>
              </a:tabLst>
            </a:pPr>
            <a:r>
              <a:rPr lang="ru-RU" sz="1800" u="none" strike="noStrike" spc="0" dirty="0">
                <a:solidFill>
                  <a:srgbClr val="000000"/>
                </a:solidFill>
                <a:effectLst/>
                <a:latin typeface="Times New Roman" panose="02020603050405020304" pitchFamily="18" charset="0"/>
                <a:ea typeface="Times New Roman" panose="02020603050405020304" pitchFamily="18" charset="0"/>
              </a:rPr>
              <a:t>четко показывать количество оставшегося времени;</a:t>
            </a:r>
          </a:p>
          <a:p>
            <a:pPr marL="342900" lvl="0" indent="-342900" algn="just">
              <a:buClr>
                <a:srgbClr val="000000"/>
              </a:buClr>
              <a:buSzPts val="1400"/>
              <a:buFont typeface="Symbol" panose="05050102010706020507" pitchFamily="18" charset="2"/>
              <a:buChar char=""/>
              <a:tabLst>
                <a:tab pos="630555" algn="l"/>
              </a:tabLst>
            </a:pPr>
            <a:r>
              <a:rPr lang="ru-RU" sz="1800" dirty="0">
                <a:solidFill>
                  <a:srgbClr val="000000"/>
                </a:solidFill>
                <a:latin typeface="Times New Roman" panose="02020603050405020304" pitchFamily="18" charset="0"/>
                <a:ea typeface="Times New Roman" panose="02020603050405020304" pitchFamily="18" charset="0"/>
              </a:rPr>
              <a:t>т</a:t>
            </a:r>
            <a:r>
              <a:rPr lang="ru-RU" sz="1800" u="none" strike="noStrike" spc="0" dirty="0">
                <a:solidFill>
                  <a:srgbClr val="000000"/>
                </a:solidFill>
                <a:effectLst/>
                <a:latin typeface="Times New Roman" panose="02020603050405020304" pitchFamily="18" charset="0"/>
                <a:ea typeface="Times New Roman" panose="02020603050405020304" pitchFamily="18" charset="0"/>
              </a:rPr>
              <a:t>урнирные часы устанавливаются параллельно доске;</a:t>
            </a:r>
          </a:p>
          <a:p>
            <a:pPr marL="342900" lvl="0" indent="-342900" algn="just">
              <a:buClr>
                <a:srgbClr val="000000"/>
              </a:buClr>
              <a:buSzPts val="1400"/>
              <a:buFont typeface="Symbol" panose="05050102010706020507" pitchFamily="18" charset="2"/>
              <a:buChar char=""/>
              <a:tabLst>
                <a:tab pos="630555" algn="l"/>
              </a:tabLst>
            </a:pPr>
            <a:r>
              <a:rPr lang="ru-RU" sz="1800" dirty="0">
                <a:solidFill>
                  <a:srgbClr val="000000"/>
                </a:solidFill>
                <a:latin typeface="Times New Roman" panose="02020603050405020304" pitchFamily="18" charset="0"/>
                <a:ea typeface="Times New Roman" panose="02020603050405020304" pitchFamily="18" charset="0"/>
              </a:rPr>
              <a:t>игрок должен нажимать на часы той же рукой, какой он делает ход; </a:t>
            </a:r>
            <a:endParaRPr lang="ru-RU" sz="1800" u="none" strike="noStrike" spc="0" dirty="0">
              <a:solidFill>
                <a:srgbClr val="000000"/>
              </a:solidFill>
              <a:effectLst/>
              <a:latin typeface="Times New Roman" panose="02020603050405020304" pitchFamily="18" charset="0"/>
              <a:ea typeface="Times New Roman" panose="02020603050405020304" pitchFamily="18" charset="0"/>
            </a:endParaRPr>
          </a:p>
          <a:p>
            <a:pPr marL="342900" lvl="0" indent="-342900" algn="just">
              <a:buClr>
                <a:srgbClr val="000000"/>
              </a:buClr>
              <a:buSzPts val="1400"/>
              <a:buFont typeface="Symbol" panose="05050102010706020507" pitchFamily="18" charset="2"/>
              <a:buChar char=""/>
              <a:tabLst>
                <a:tab pos="630555" algn="l"/>
              </a:tabLst>
            </a:pPr>
            <a:r>
              <a:rPr lang="ru-RU" sz="1800" dirty="0">
                <a:solidFill>
                  <a:srgbClr val="000000"/>
                </a:solidFill>
                <a:latin typeface="Times New Roman" panose="02020603050405020304" pitchFamily="18" charset="0"/>
              </a:rPr>
              <a:t>падение флажка влечет поражение в матче.</a:t>
            </a:r>
            <a:endParaRPr lang="ru-RU" dirty="0"/>
          </a:p>
        </p:txBody>
      </p:sp>
      <p:pic>
        <p:nvPicPr>
          <p:cNvPr id="1026" name="Picture 2" descr="Шахматные часы — Википедия">
            <a:extLst>
              <a:ext uri="{FF2B5EF4-FFF2-40B4-BE49-F238E27FC236}">
                <a16:creationId xmlns:a16="http://schemas.microsoft.com/office/drawing/2014/main" id="{ADA13096-F647-D1CC-0B3D-FF49BED6A5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6143" y="87237"/>
            <a:ext cx="3626636" cy="2719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4018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A960815-617F-581B-4E0C-AB05B008B963}"/>
              </a:ext>
            </a:extLst>
          </p:cNvPr>
          <p:cNvSpPr>
            <a:spLocks noGrp="1"/>
          </p:cNvSpPr>
          <p:nvPr>
            <p:ph type="title"/>
          </p:nvPr>
        </p:nvSpPr>
        <p:spPr/>
        <p:txBody>
          <a:bodyPr/>
          <a:lstStyle/>
          <a:p>
            <a:r>
              <a:rPr lang="ru-RU" dirty="0"/>
              <a:t>Игра с часами</a:t>
            </a:r>
          </a:p>
        </p:txBody>
      </p:sp>
      <p:sp>
        <p:nvSpPr>
          <p:cNvPr id="3" name="Объект 2">
            <a:extLst>
              <a:ext uri="{FF2B5EF4-FFF2-40B4-BE49-F238E27FC236}">
                <a16:creationId xmlns:a16="http://schemas.microsoft.com/office/drawing/2014/main" id="{7E8104F4-3143-E080-7EF4-6AB46338E662}"/>
              </a:ext>
            </a:extLst>
          </p:cNvPr>
          <p:cNvSpPr>
            <a:spLocks noGrp="1"/>
          </p:cNvSpPr>
          <p:nvPr>
            <p:ph idx="1"/>
          </p:nvPr>
        </p:nvSpPr>
        <p:spPr>
          <a:xfrm>
            <a:off x="-289264" y="1690688"/>
            <a:ext cx="11643064" cy="4647968"/>
          </a:xfrm>
        </p:spPr>
        <p:txBody>
          <a:bodyPr>
            <a:normAutofit fontScale="85000" lnSpcReduction="20000"/>
          </a:bodyPr>
          <a:lstStyle/>
          <a:p>
            <a:pPr marL="1143000" lvl="2" indent="-228600" algn="just">
              <a:lnSpc>
                <a:spcPct val="120000"/>
              </a:lnSpc>
              <a:buFont typeface="+mj-lt"/>
              <a:buAutoNum type="arabicPeriod"/>
              <a:tabLst>
                <a:tab pos="180340" algn="l"/>
              </a:tabLst>
            </a:pPr>
            <a:r>
              <a:rPr lang="ru-RU" sz="1800" dirty="0">
                <a:solidFill>
                  <a:srgbClr val="000000"/>
                </a:solidFill>
                <a:effectLst/>
                <a:latin typeface="Times New Roman" panose="02020603050405020304" pitchFamily="18" charset="0"/>
                <a:ea typeface="Times New Roman" panose="02020603050405020304" pitchFamily="18" charset="0"/>
              </a:rPr>
              <a:t>Сделав ход, игрок должен пустить часы соперника той рукой, которой он сделал ход. Каждый игрок должен иметь возможность переключить часы после сделанного хода. Игрок не должен мешать сопернику переключать часы. Так как игроки сами несут ответственность за использование своего игрового времени, то никто не имеет права вмешиваться, если игрок забыл своевременно переключить часы. Только соперник может напомнить ему об этом.</a:t>
            </a:r>
          </a:p>
          <a:p>
            <a:pPr marL="1143000" lvl="2" indent="-228600" algn="just">
              <a:lnSpc>
                <a:spcPct val="120000"/>
              </a:lnSpc>
              <a:buFont typeface="+mj-lt"/>
              <a:buAutoNum type="arabicPeriod"/>
              <a:tabLst>
                <a:tab pos="180340" algn="l"/>
              </a:tabLst>
            </a:pPr>
            <a:r>
              <a:rPr lang="ru-RU" sz="1800" dirty="0">
                <a:solidFill>
                  <a:srgbClr val="000000"/>
                </a:solidFill>
                <a:effectLst/>
                <a:latin typeface="Times New Roman" panose="02020603050405020304" pitchFamily="18" charset="0"/>
                <a:ea typeface="Times New Roman" panose="02020603050405020304" pitchFamily="18" charset="0"/>
              </a:rPr>
              <a:t>Если во время партии обнаруживается какая-либо неисправность часов (некорректный режим работы), то участник соревнования должен обратиться к судье, который должен исправить их работу или заменить турнирные часы на исправные. Он же исправляет, если это возможно, разницу во времени.</a:t>
            </a:r>
          </a:p>
          <a:p>
            <a:pPr marL="1143000" lvl="2" indent="-228600" algn="just">
              <a:lnSpc>
                <a:spcPct val="120000"/>
              </a:lnSpc>
              <a:buFont typeface="+mj-lt"/>
              <a:buAutoNum type="arabicPeriod"/>
              <a:tabLst>
                <a:tab pos="180340" algn="l"/>
              </a:tabLst>
            </a:pPr>
            <a:r>
              <a:rPr lang="ru-RU" sz="1800" dirty="0">
                <a:solidFill>
                  <a:srgbClr val="000000"/>
                </a:solidFill>
                <a:effectLst/>
                <a:latin typeface="Times New Roman" panose="02020603050405020304" pitchFamily="18" charset="0"/>
                <a:ea typeface="Times New Roman" panose="02020603050405020304" pitchFamily="18" charset="0"/>
              </a:rPr>
              <a:t>Истечение игрового времени определяется в момент падения флажка и обнулением контрольного времени. Истечение времени во время переключения часов означает поражение, т.к. игровое время истекло. Матч игроком считается проигранным. </a:t>
            </a:r>
          </a:p>
          <a:p>
            <a:pPr marL="1143000" lvl="2" indent="-228600" algn="just">
              <a:lnSpc>
                <a:spcPct val="120000"/>
              </a:lnSpc>
              <a:buFont typeface="+mj-lt"/>
              <a:buAutoNum type="arabicPeriod"/>
              <a:tabLst>
                <a:tab pos="180340" algn="l"/>
              </a:tabLst>
            </a:pPr>
            <a:r>
              <a:rPr lang="ru-RU" sz="1800" dirty="0">
                <a:solidFill>
                  <a:srgbClr val="000000"/>
                </a:solidFill>
                <a:effectLst/>
                <a:latin typeface="Times New Roman" panose="02020603050405020304" pitchFamily="18" charset="0"/>
                <a:ea typeface="Times New Roman" panose="02020603050405020304" pitchFamily="18" charset="0"/>
              </a:rPr>
              <a:t>Окончание игрового времени кроме самого игрока, у которого истекло время, фиксирует его соперник или судья. Никто другой не имеет права указывать на окончание игрового времени.</a:t>
            </a:r>
          </a:p>
          <a:p>
            <a:pPr marL="1143000" lvl="2" indent="-228600" algn="just">
              <a:lnSpc>
                <a:spcPct val="120000"/>
              </a:lnSpc>
              <a:buFont typeface="+mj-lt"/>
              <a:buAutoNum type="arabicPeriod"/>
              <a:tabLst>
                <a:tab pos="180340" algn="l"/>
              </a:tabLst>
            </a:pPr>
            <a:r>
              <a:rPr lang="ru-RU" sz="1800" dirty="0">
                <a:solidFill>
                  <a:srgbClr val="000000"/>
                </a:solidFill>
                <a:effectLst/>
                <a:latin typeface="Times New Roman" panose="02020603050405020304" pitchFamily="18" charset="0"/>
                <a:ea typeface="Times New Roman" panose="02020603050405020304" pitchFamily="18" charset="0"/>
              </a:rPr>
              <a:t>Все претензии по поводу работы часов должны быть высказаны до истечения игрового времени.</a:t>
            </a:r>
          </a:p>
          <a:p>
            <a:pPr marL="1143000" lvl="2" indent="-228600" algn="just">
              <a:lnSpc>
                <a:spcPct val="120000"/>
              </a:lnSpc>
              <a:buFont typeface="+mj-lt"/>
              <a:buAutoNum type="arabicPeriod"/>
              <a:tabLst>
                <a:tab pos="180340" algn="l"/>
              </a:tabLst>
            </a:pPr>
            <a:r>
              <a:rPr lang="ru-RU" sz="1800" dirty="0">
                <a:solidFill>
                  <a:srgbClr val="000000"/>
                </a:solidFill>
                <a:effectLst/>
                <a:latin typeface="Times New Roman" panose="02020603050405020304" pitchFamily="18" charset="0"/>
                <a:ea typeface="Times New Roman" panose="02020603050405020304" pitchFamily="18" charset="0"/>
              </a:rPr>
              <a:t>Если по ходу игры, игроки обнаружили установленный неправильный контроль времени и прервали игру, она может быть возобновлена только по решению судьи и со счета, указанного судьей.</a:t>
            </a:r>
          </a:p>
          <a:p>
            <a:pPr lvl="2" algn="just">
              <a:lnSpc>
                <a:spcPct val="120000"/>
              </a:lnSpc>
              <a:buFont typeface="+mj-lt"/>
              <a:buAutoNum type="arabicPeriod"/>
              <a:tabLst>
                <a:tab pos="180340" algn="l"/>
              </a:tabLst>
            </a:pPr>
            <a:r>
              <a:rPr lang="ru-RU" sz="1600" b="1" dirty="0">
                <a:latin typeface="Times New Roman" panose="02020603050405020304" pitchFamily="18" charset="0"/>
                <a:cs typeface="Times New Roman" panose="02020603050405020304" pitchFamily="18" charset="0"/>
              </a:rPr>
              <a:t>В случае некорректного броска (например, кость упала на шашку, встала на ребро или застряла в </a:t>
            </a:r>
            <a:r>
              <a:rPr lang="ru-RU" sz="1600" b="1" dirty="0" err="1">
                <a:latin typeface="Times New Roman" panose="02020603050405020304" pitchFamily="18" charset="0"/>
                <a:cs typeface="Times New Roman" panose="02020603050405020304" pitchFamily="18" charset="0"/>
              </a:rPr>
              <a:t>баффл</a:t>
            </a:r>
            <a:r>
              <a:rPr lang="ru-RU" sz="1600" b="1" dirty="0">
                <a:latin typeface="Times New Roman" panose="02020603050405020304" pitchFamily="18" charset="0"/>
                <a:cs typeface="Times New Roman" panose="02020603050405020304" pitchFamily="18" charset="0"/>
              </a:rPr>
              <a:t>-боксе), спортсмен имеет право дважды переключить часы с целью восстановления своего времени на ход и выполнить бросок заново. Соперник при этом не имеет права препятствовать восстановлению времени на ход.</a:t>
            </a:r>
          </a:p>
        </p:txBody>
      </p:sp>
    </p:spTree>
    <p:extLst>
      <p:ext uri="{BB962C8B-B14F-4D97-AF65-F5344CB8AC3E}">
        <p14:creationId xmlns:p14="http://schemas.microsoft.com/office/powerpoint/2010/main" val="27545653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DA823F8-64D1-9971-73A2-38539D90E8F5}"/>
              </a:ext>
            </a:extLst>
          </p:cNvPr>
          <p:cNvSpPr>
            <a:spLocks noGrp="1"/>
          </p:cNvSpPr>
          <p:nvPr>
            <p:ph type="title"/>
          </p:nvPr>
        </p:nvSpPr>
        <p:spPr/>
        <p:txBody>
          <a:bodyPr/>
          <a:lstStyle/>
          <a:p>
            <a:r>
              <a:rPr lang="ru-RU" dirty="0"/>
              <a:t>Игральные кости (</a:t>
            </a:r>
            <a:r>
              <a:rPr lang="ru-RU" dirty="0" err="1"/>
              <a:t>зары</a:t>
            </a:r>
            <a:r>
              <a:rPr lang="ru-RU" dirty="0"/>
              <a:t>, </a:t>
            </a:r>
            <a:r>
              <a:rPr lang="en-US" dirty="0"/>
              <a:t>dice</a:t>
            </a:r>
            <a:r>
              <a:rPr lang="ru-RU" dirty="0"/>
              <a:t>)</a:t>
            </a:r>
          </a:p>
        </p:txBody>
      </p:sp>
      <p:sp>
        <p:nvSpPr>
          <p:cNvPr id="3" name="Объект 2">
            <a:extLst>
              <a:ext uri="{FF2B5EF4-FFF2-40B4-BE49-F238E27FC236}">
                <a16:creationId xmlns:a16="http://schemas.microsoft.com/office/drawing/2014/main" id="{931DA3B1-170F-52DD-76D6-4D72CAE5E9F0}"/>
              </a:ext>
            </a:extLst>
          </p:cNvPr>
          <p:cNvSpPr>
            <a:spLocks noGrp="1"/>
          </p:cNvSpPr>
          <p:nvPr>
            <p:ph idx="1"/>
          </p:nvPr>
        </p:nvSpPr>
        <p:spPr>
          <a:xfrm>
            <a:off x="518604" y="1772359"/>
            <a:ext cx="10515600" cy="4351338"/>
          </a:xfrm>
        </p:spPr>
        <p:txBody>
          <a:bodyPr/>
          <a:lstStyle/>
          <a:p>
            <a:pPr marL="742950" lvl="1" indent="-285750" algn="just">
              <a:lnSpc>
                <a:spcPct val="120000"/>
              </a:lnSpc>
              <a:buFont typeface="+mj-lt"/>
              <a:buAutoNum type="arabicPeriod"/>
              <a:tabLst>
                <a:tab pos="90170" algn="l"/>
              </a:tabLst>
            </a:pPr>
            <a:r>
              <a:rPr lang="ru-RU" sz="1800" dirty="0">
                <a:solidFill>
                  <a:srgbClr val="000000"/>
                </a:solidFill>
                <a:effectLst/>
                <a:latin typeface="Times New Roman" panose="02020603050405020304" pitchFamily="18" charset="0"/>
                <a:ea typeface="Times New Roman" panose="02020603050405020304" pitchFamily="18" charset="0"/>
              </a:rPr>
              <a:t>Игра в нарды ведется костями, предоставленными Организационным комитетом. В ходе тура каждый из спортсменов имеет право на замену комплекта костей, </a:t>
            </a:r>
            <a:r>
              <a:rPr lang="ru-RU" sz="1800" b="1" dirty="0">
                <a:solidFill>
                  <a:srgbClr val="000000"/>
                </a:solidFill>
                <a:effectLst/>
                <a:latin typeface="Times New Roman" panose="02020603050405020304" pitchFamily="18" charset="0"/>
                <a:ea typeface="Times New Roman" panose="02020603050405020304" pitchFamily="18" charset="0"/>
              </a:rPr>
              <a:t>если это предусмотрено регламентом соревнования.</a:t>
            </a:r>
            <a:r>
              <a:rPr lang="ru-RU" sz="1800" dirty="0">
                <a:solidFill>
                  <a:srgbClr val="000000"/>
                </a:solidFill>
                <a:effectLst/>
                <a:latin typeface="Times New Roman" panose="02020603050405020304" pitchFamily="18" charset="0"/>
                <a:ea typeface="Times New Roman" panose="02020603050405020304" pitchFamily="18" charset="0"/>
              </a:rPr>
              <a:t> Для этого ему необходимо обратиться к главному судье турнира. Замена производится только между партиями и один раз в матче для каждого спортсмена.</a:t>
            </a:r>
          </a:p>
          <a:p>
            <a:pPr marL="742950" lvl="1" indent="-285750" algn="just">
              <a:lnSpc>
                <a:spcPct val="120000"/>
              </a:lnSpc>
              <a:buFont typeface="+mj-lt"/>
              <a:buAutoNum type="arabicPeriod"/>
              <a:tabLst>
                <a:tab pos="90170" algn="l"/>
              </a:tabLst>
            </a:pPr>
            <a:r>
              <a:rPr lang="ru-RU" sz="1800" dirty="0">
                <a:solidFill>
                  <a:srgbClr val="000000"/>
                </a:solidFill>
                <a:effectLst/>
                <a:latin typeface="Times New Roman" panose="02020603050405020304" pitchFamily="18" charset="0"/>
                <a:ea typeface="Times New Roman" panose="02020603050405020304" pitchFamily="18" charset="0"/>
              </a:rPr>
              <a:t>Обоим соперникам разрешено играть своими костями, с разрешения главного судьи, если оба спортсмена не возражают против этого. Соперники обязаны в таком случае использовать для игры по одной кости из комплекта каждого спортсмена.</a:t>
            </a:r>
          </a:p>
          <a:p>
            <a:endParaRPr lang="ru-RU" dirty="0"/>
          </a:p>
        </p:txBody>
      </p:sp>
    </p:spTree>
    <p:extLst>
      <p:ext uri="{BB962C8B-B14F-4D97-AF65-F5344CB8AC3E}">
        <p14:creationId xmlns:p14="http://schemas.microsoft.com/office/powerpoint/2010/main" val="1373430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5B458B-B460-7E8C-39FC-B025D4495D73}"/>
              </a:ext>
            </a:extLst>
          </p:cNvPr>
          <p:cNvSpPr>
            <a:spLocks noGrp="1"/>
          </p:cNvSpPr>
          <p:nvPr>
            <p:ph type="title"/>
          </p:nvPr>
        </p:nvSpPr>
        <p:spPr/>
        <p:txBody>
          <a:bodyPr/>
          <a:lstStyle/>
          <a:p>
            <a:r>
              <a:rPr lang="ru-RU" dirty="0"/>
              <a:t>Перерывы</a:t>
            </a:r>
          </a:p>
        </p:txBody>
      </p:sp>
      <p:sp>
        <p:nvSpPr>
          <p:cNvPr id="3" name="Объект 2">
            <a:extLst>
              <a:ext uri="{FF2B5EF4-FFF2-40B4-BE49-F238E27FC236}">
                <a16:creationId xmlns:a16="http://schemas.microsoft.com/office/drawing/2014/main" id="{35ED9C6A-E6CE-5416-479F-24F334C093EC}"/>
              </a:ext>
            </a:extLst>
          </p:cNvPr>
          <p:cNvSpPr>
            <a:spLocks noGrp="1"/>
          </p:cNvSpPr>
          <p:nvPr>
            <p:ph idx="1"/>
          </p:nvPr>
        </p:nvSpPr>
        <p:spPr>
          <a:xfrm>
            <a:off x="838200" y="1376039"/>
            <a:ext cx="10515600" cy="4800924"/>
          </a:xfrm>
        </p:spPr>
        <p:txBody>
          <a:bodyPr>
            <a:normAutofit lnSpcReduction="10000"/>
          </a:bodyPr>
          <a:lstStyle/>
          <a:p>
            <a:pPr marL="914400" lvl="2" indent="0" algn="just">
              <a:lnSpc>
                <a:spcPct val="120000"/>
              </a:lnSpc>
              <a:buNone/>
              <a:tabLst>
                <a:tab pos="180340" algn="l"/>
              </a:tabLst>
            </a:pPr>
            <a:r>
              <a:rPr lang="ru-RU" sz="1800" dirty="0">
                <a:effectLst/>
                <a:latin typeface="Times New Roman" panose="02020603050405020304" pitchFamily="18" charset="0"/>
                <a:ea typeface="Courier New" panose="02070309020205020404" pitchFamily="49" charset="0"/>
              </a:rPr>
              <a:t>Каждый спортсмен имеет право на перерыв в течение матча. В матчах до 7 или 9 очков – 1 перерыв каждому; в матчах до 11 или 13 очков – 2 перерыва каждому; в матчах до 15 и более очков – 3 перерыва каждому. В матчах до 5 очков и менее, в дисциплинах короткие нарды-блиц и длинные нарды-блиц перерывы не допускаются. Продолжительность перерыва не должна превышать 5 минут. Перерыв разрешается только между партиями матча. </a:t>
            </a:r>
          </a:p>
          <a:p>
            <a:pPr marL="914400" lvl="2" indent="0" algn="just">
              <a:lnSpc>
                <a:spcPct val="120000"/>
              </a:lnSpc>
              <a:buNone/>
              <a:tabLst>
                <a:tab pos="180340" algn="l"/>
              </a:tabLst>
            </a:pPr>
            <a:r>
              <a:rPr lang="ru-RU" sz="1800" b="1" dirty="0">
                <a:latin typeface="Times New Roman" panose="02020603050405020304" pitchFamily="18" charset="0"/>
                <a:ea typeface="Courier New" panose="02070309020205020404" pitchFamily="49" charset="0"/>
              </a:rPr>
              <a:t>Если регламентом турнира перерывы не предусмотрены, спортсмены получают дополнительное время к основному времени </a:t>
            </a:r>
            <a:r>
              <a:rPr lang="ru-RU" sz="1800" b="1" dirty="0" err="1">
                <a:latin typeface="Times New Roman" panose="02020603050405020304" pitchFamily="18" charset="0"/>
                <a:ea typeface="Courier New" panose="02070309020205020404" pitchFamily="49" charset="0"/>
              </a:rPr>
              <a:t>таймбанка</a:t>
            </a:r>
            <a:r>
              <a:rPr lang="ru-RU" sz="1800" b="1" dirty="0">
                <a:latin typeface="Times New Roman" panose="02020603050405020304" pitchFamily="18" charset="0"/>
                <a:ea typeface="Courier New" panose="02070309020205020404" pitchFamily="49" charset="0"/>
              </a:rPr>
              <a:t>. (5 минут для матчей до 7 и более)</a:t>
            </a:r>
            <a:endParaRPr lang="ru-RU" sz="1800" b="1" dirty="0">
              <a:effectLst/>
              <a:latin typeface="Times New Roman" panose="02020603050405020304" pitchFamily="18" charset="0"/>
              <a:ea typeface="Courier New" panose="02070309020205020404" pitchFamily="49" charset="0"/>
            </a:endParaRPr>
          </a:p>
          <a:p>
            <a:pPr marL="914400" lvl="2" indent="0" algn="just">
              <a:lnSpc>
                <a:spcPct val="120000"/>
              </a:lnSpc>
              <a:buNone/>
              <a:tabLst>
                <a:tab pos="180340" algn="l"/>
              </a:tabLst>
            </a:pPr>
            <a:r>
              <a:rPr lang="ru-RU" sz="1600" dirty="0">
                <a:solidFill>
                  <a:srgbClr val="000000"/>
                </a:solidFill>
                <a:effectLst/>
                <a:latin typeface="Times New Roman" panose="02020603050405020304" pitchFamily="18" charset="0"/>
                <a:ea typeface="Times New Roman" panose="02020603050405020304" pitchFamily="18" charset="0"/>
              </a:rPr>
              <a:t>Если игрок делает перерыв в матче в неустановленное Правилами время, то соперник обязан позвать судью. Судья по требованию соперника, а также самостоятельно, при обнаружении нарушения включает часы и делает игроку предупреждение. В случае повторного нарушения, игроку засчитывается техническое поражение.</a:t>
            </a:r>
          </a:p>
          <a:p>
            <a:pPr marL="914400" lvl="2" indent="0" algn="just">
              <a:lnSpc>
                <a:spcPct val="120000"/>
              </a:lnSpc>
              <a:buNone/>
              <a:tabLst>
                <a:tab pos="180340" algn="l"/>
              </a:tabLst>
            </a:pPr>
            <a:r>
              <a:rPr lang="ru-RU" sz="1600" dirty="0">
                <a:solidFill>
                  <a:srgbClr val="000000"/>
                </a:solidFill>
                <a:effectLst/>
                <a:latin typeface="Times New Roman" panose="02020603050405020304" pitchFamily="18" charset="0"/>
                <a:ea typeface="Times New Roman" panose="02020603050405020304" pitchFamily="18" charset="0"/>
              </a:rPr>
              <a:t>По другим основаниям остановка часов во время матча возможна, но не более 30 секунд только:</a:t>
            </a:r>
          </a:p>
          <a:p>
            <a:pPr marL="342900" lvl="0" indent="-342900" algn="just">
              <a:buClr>
                <a:srgbClr val="000000"/>
              </a:buClr>
              <a:buSzPts val="1400"/>
              <a:buFont typeface="Symbol" panose="05050102010706020507" pitchFamily="18" charset="2"/>
              <a:buChar char=""/>
              <a:tabLst>
                <a:tab pos="630555" algn="l"/>
              </a:tabLst>
            </a:pPr>
            <a:r>
              <a:rPr lang="ru-RU" sz="1600" u="none" strike="noStrike" spc="0" dirty="0">
                <a:solidFill>
                  <a:srgbClr val="000000"/>
                </a:solidFill>
                <a:effectLst/>
                <a:latin typeface="Times New Roman" panose="02020603050405020304" pitchFamily="18" charset="0"/>
                <a:ea typeface="Times New Roman" panose="02020603050405020304" pitchFamily="18" charset="0"/>
              </a:rPr>
              <a:t>между партиями для расстановки стартовой позиции; </a:t>
            </a:r>
          </a:p>
          <a:p>
            <a:pPr marL="342900" lvl="0" indent="-342900" algn="just">
              <a:buClr>
                <a:srgbClr val="000000"/>
              </a:buClr>
              <a:buSzPts val="1400"/>
              <a:buFont typeface="Symbol" panose="05050102010706020507" pitchFamily="18" charset="2"/>
              <a:buChar char=""/>
              <a:tabLst>
                <a:tab pos="630555" algn="l"/>
              </a:tabLst>
            </a:pPr>
            <a:r>
              <a:rPr lang="ru-RU" sz="1600" u="none" strike="noStrike" spc="0" dirty="0">
                <a:solidFill>
                  <a:srgbClr val="000000"/>
                </a:solidFill>
                <a:effectLst/>
                <a:latin typeface="Times New Roman" panose="02020603050405020304" pitchFamily="18" charset="0"/>
                <a:ea typeface="Times New Roman" panose="02020603050405020304" pitchFamily="18" charset="0"/>
              </a:rPr>
              <a:t>в случае если кости упали за пределы игрового стола;</a:t>
            </a:r>
          </a:p>
          <a:p>
            <a:pPr marL="342900" lvl="0" indent="-342900" algn="just">
              <a:buClr>
                <a:srgbClr val="000000"/>
              </a:buClr>
              <a:buSzPts val="1400"/>
              <a:buFont typeface="Symbol" panose="05050102010706020507" pitchFamily="18" charset="2"/>
              <a:buChar char=""/>
              <a:tabLst>
                <a:tab pos="630555" algn="l"/>
              </a:tabLst>
            </a:pPr>
            <a:r>
              <a:rPr lang="ru-RU" sz="1600" u="none" strike="noStrike" spc="0" dirty="0">
                <a:solidFill>
                  <a:srgbClr val="000000"/>
                </a:solidFill>
                <a:effectLst/>
                <a:latin typeface="Times New Roman" panose="02020603050405020304" pitchFamily="18" charset="0"/>
                <a:ea typeface="Times New Roman" panose="02020603050405020304" pitchFamily="18" charset="0"/>
              </a:rPr>
              <a:t>при возникновении спорной ситуации, чтобы решить её между собой или чтобы позвать судью.</a:t>
            </a:r>
          </a:p>
          <a:p>
            <a:endParaRPr lang="ru-RU" dirty="0"/>
          </a:p>
        </p:txBody>
      </p:sp>
    </p:spTree>
    <p:extLst>
      <p:ext uri="{BB962C8B-B14F-4D97-AF65-F5344CB8AC3E}">
        <p14:creationId xmlns:p14="http://schemas.microsoft.com/office/powerpoint/2010/main" val="348475578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29050</TotalTime>
  <Words>3225</Words>
  <Application>Microsoft Office PowerPoint</Application>
  <PresentationFormat>Широкоэкранный</PresentationFormat>
  <Paragraphs>192</Paragraphs>
  <Slides>27</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27</vt:i4>
      </vt:variant>
    </vt:vector>
  </HeadingPairs>
  <TitlesOfParts>
    <vt:vector size="34" baseType="lpstr">
      <vt:lpstr>Arial</vt:lpstr>
      <vt:lpstr>Calibri</vt:lpstr>
      <vt:lpstr>Calibri Light</vt:lpstr>
      <vt:lpstr>Courier New</vt:lpstr>
      <vt:lpstr>Symbol</vt:lpstr>
      <vt:lpstr>Times New Roman</vt:lpstr>
      <vt:lpstr>Тема Office</vt:lpstr>
      <vt:lpstr>Судейский семинар</vt:lpstr>
      <vt:lpstr>Правила вида спорта нарды</vt:lpstr>
      <vt:lpstr>Ограничения на участие в соревнованиях</vt:lpstr>
      <vt:lpstr>Обязанности игроков</vt:lpstr>
      <vt:lpstr>Во время игры запрещено</vt:lpstr>
      <vt:lpstr>Часы</vt:lpstr>
      <vt:lpstr>Игра с часами</vt:lpstr>
      <vt:lpstr>Игральные кости (зары, dice)</vt:lpstr>
      <vt:lpstr>Перерывы</vt:lpstr>
      <vt:lpstr>Начало турнира</vt:lpstr>
      <vt:lpstr>Куб удвоения</vt:lpstr>
      <vt:lpstr>Куб удвоения</vt:lpstr>
      <vt:lpstr>Куб удвоения</vt:lpstr>
      <vt:lpstr>Пары</vt:lpstr>
      <vt:lpstr>Выполнение бросков</vt:lpstr>
      <vt:lpstr>Перемещение шашек</vt:lpstr>
      <vt:lpstr>Баффл-бокс</vt:lpstr>
      <vt:lpstr>Препятствование броску</vt:lpstr>
      <vt:lpstr>Ошибки в начальной расстановке</vt:lpstr>
      <vt:lpstr>Невозможные ходы</vt:lpstr>
      <vt:lpstr>Завершение партии и матча</vt:lpstr>
      <vt:lpstr>Опоздания</vt:lpstr>
      <vt:lpstr>Фиксация результатов</vt:lpstr>
      <vt:lpstr>Спортивные санкции</vt:lpstr>
      <vt:lpstr>Спортивные санкции</vt:lpstr>
      <vt:lpstr>Контроль времени</vt:lpstr>
      <vt:lpstr>Рекомендации судьям</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Семинар для судей</dc:title>
  <dc:creator>Ерохин Сергей</dc:creator>
  <cp:lastModifiedBy>Ерохин Сергей</cp:lastModifiedBy>
  <cp:revision>20</cp:revision>
  <dcterms:created xsi:type="dcterms:W3CDTF">2024-02-02T07:14:00Z</dcterms:created>
  <dcterms:modified xsi:type="dcterms:W3CDTF">2025-10-18T08:02:35Z</dcterms:modified>
</cp:coreProperties>
</file>