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0" r:id="rId1"/>
  </p:sldMasterIdLst>
  <p:sldIdLst>
    <p:sldId id="258" r:id="rId2"/>
    <p:sldId id="257" r:id="rId3"/>
    <p:sldId id="260" r:id="rId4"/>
    <p:sldId id="259" r:id="rId5"/>
    <p:sldId id="261" r:id="rId6"/>
    <p:sldId id="262" r:id="rId7"/>
    <p:sldId id="265" r:id="rId8"/>
    <p:sldId id="263" r:id="rId9"/>
    <p:sldId id="266" r:id="rId10"/>
    <p:sldId id="268" r:id="rId11"/>
    <p:sldId id="267" r:id="rId12"/>
    <p:sldId id="269" r:id="rId13"/>
    <p:sldId id="270" r:id="rId14"/>
    <p:sldId id="271" r:id="rId15"/>
    <p:sldId id="272" r:id="rId16"/>
    <p:sldId id="274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1267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5B106E36-FD25-4E2D-B0AA-010F637433A0}" type="datetimeFigureOut">
              <a:rPr lang="ru-RU" smtClean="0"/>
              <a:pPr/>
              <a:t>27.04.2011</a:t>
            </a:fld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27.04.2011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27.04.2011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27.04.2011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5B106E36-FD25-4E2D-B0AA-010F637433A0}" type="datetimeFigureOut">
              <a:rPr lang="ru-RU" smtClean="0"/>
              <a:pPr/>
              <a:t>27.04.2011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27.04.2011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27.04.2011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27.04.2011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27.04.2011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9" name="Дата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5B106E36-FD25-4E2D-B0AA-010F637433A0}" type="datetimeFigureOut">
              <a:rPr lang="ru-RU" smtClean="0"/>
              <a:pPr/>
              <a:t>27.04.2011</a:t>
            </a:fld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5B106E36-FD25-4E2D-B0AA-010F637433A0}" type="datetimeFigureOut">
              <a:rPr lang="ru-RU" smtClean="0"/>
              <a:pPr/>
              <a:t>27.04.2011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27.04.2011</a:t>
            </a:fld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901" r:id="rId1"/>
    <p:sldLayoutId id="2147483902" r:id="rId2"/>
    <p:sldLayoutId id="2147483903" r:id="rId3"/>
    <p:sldLayoutId id="2147483904" r:id="rId4"/>
    <p:sldLayoutId id="2147483905" r:id="rId5"/>
    <p:sldLayoutId id="2147483906" r:id="rId6"/>
    <p:sldLayoutId id="2147483907" r:id="rId7"/>
    <p:sldLayoutId id="2147483908" r:id="rId8"/>
    <p:sldLayoutId id="2147483909" r:id="rId9"/>
    <p:sldLayoutId id="2147483910" r:id="rId10"/>
    <p:sldLayoutId id="2147483911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55911"/>
          </a:xfrm>
        </p:spPr>
        <p:txBody>
          <a:bodyPr>
            <a:noAutofit/>
          </a:bodyPr>
          <a:lstStyle/>
          <a:p>
            <a:r>
              <a:rPr lang="ru-RU" sz="7200" dirty="0" smtClean="0"/>
              <a:t>Графология в психиатрии.</a:t>
            </a:r>
            <a:endParaRPr lang="ru-RU" sz="7200" dirty="0"/>
          </a:p>
        </p:txBody>
      </p:sp>
      <p:pic>
        <p:nvPicPr>
          <p:cNvPr id="1026" name="Picture 2" descr="C:\Users\User\Desktop\25611_a_vbc_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1720" y="2800350"/>
            <a:ext cx="5000625" cy="40576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260648"/>
            <a:ext cx="5112568" cy="58477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200" dirty="0" smtClean="0"/>
              <a:t>Они умышленно удваивают и утраивают количество некоторых букв, изобретают новые слова, употребляют различные условные знаки, цифры, своеобразную орфографию, иллюстрируют написанное малопонятными или совершенно непонятными чертежами и рисунками. Иногда каждая буква в письме заменена особым знаком. В некоторых случаях, желая придать написанному слову или фразе особый смысл, больные употребляют подчеркивания разными линиями (по толщине, длине и форме), ставят ударения на словах, употребляют   скобки    разных размеров и форм.</a:t>
            </a:r>
            <a:endParaRPr lang="ru-RU" sz="2200" dirty="0"/>
          </a:p>
        </p:txBody>
      </p:sp>
      <p:pic>
        <p:nvPicPr>
          <p:cNvPr id="6146" name="Picture 2" descr="C:\Users\User\Desktop\Новая папка\image054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64088" y="764704"/>
            <a:ext cx="3386799" cy="4392488"/>
          </a:xfrm>
          <a:prstGeom prst="rect">
            <a:avLst/>
          </a:prstGeom>
          <a:noFill/>
        </p:spPr>
      </p:pic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332656"/>
            <a:ext cx="8064896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/>
              <a:t>У страдающих параноидной шизофренией отмечается крупный почерк с заполнением страницы всего лишь несколькими буквами или словами , обилие подчеркиваний и знаков препинания, причудливые украшения букв, иногда встречается повторение одной и той же буквы по нескольку раз, писание справа налево, наклонность писать второй текст между слов первого текста , желание писать колонками и т. </a:t>
            </a:r>
            <a:r>
              <a:rPr lang="ru-RU" sz="2000" dirty="0" err="1" smtClean="0"/>
              <a:t>д</a:t>
            </a:r>
            <a:endParaRPr lang="ru-RU" sz="2000" dirty="0"/>
          </a:p>
        </p:txBody>
      </p:sp>
      <p:pic>
        <p:nvPicPr>
          <p:cNvPr id="5122" name="Picture 2" descr="C:\Users\User\Desktop\Новая папка\image05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03648" y="2708920"/>
            <a:ext cx="6336704" cy="451581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1560" y="476672"/>
            <a:ext cx="8064896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sz="2400" dirty="0" smtClean="0"/>
              <a:t>   Письмо больных </a:t>
            </a:r>
            <a:r>
              <a:rPr lang="ru-RU" sz="2400" dirty="0" err="1" smtClean="0"/>
              <a:t>ступорозной</a:t>
            </a:r>
            <a:r>
              <a:rPr lang="ru-RU" sz="2400" dirty="0" smtClean="0"/>
              <a:t> шизофренией и кататонией сводится, главным образом, к письму колонкой и по диагонали, иногда встречаются пропуски букв, изломы, извилистость штрихов и мелкий размер букв . В некоторых случаях такие больные исписывают одним и тем же; словом целые страницы или постоянно вплетают одно и то же слово, повторяют по нескольку раз одни и те же буквы или какие-либо знаки.</a:t>
            </a:r>
          </a:p>
          <a:p>
            <a:endParaRPr lang="ru-RU" sz="2400" dirty="0" smtClean="0"/>
          </a:p>
          <a:p>
            <a:pPr>
              <a:buFont typeface="Arial" pitchFamily="34" charset="0"/>
              <a:buChar char="•"/>
            </a:pPr>
            <a:r>
              <a:rPr lang="ru-RU" sz="2400" dirty="0" smtClean="0"/>
              <a:t>       При </a:t>
            </a:r>
            <a:r>
              <a:rPr lang="ru-RU" sz="2400" dirty="0" err="1" smtClean="0"/>
              <a:t>кататонической</a:t>
            </a:r>
            <a:r>
              <a:rPr lang="ru-RU" sz="2400" dirty="0" smtClean="0"/>
              <a:t> </a:t>
            </a:r>
            <a:r>
              <a:rPr lang="ru-RU" sz="2400" dirty="0" err="1" smtClean="0"/>
              <a:t>оглушенности</a:t>
            </a:r>
            <a:r>
              <a:rPr lang="ru-RU" sz="2400" dirty="0" smtClean="0"/>
              <a:t> наблюдаются непроизвольные ошибки, особенно пропуски букв, соединение двух слов в одно и склонность к отрывистому письму.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Изменения в подчерке при </a:t>
            </a:r>
            <a:r>
              <a:rPr lang="ru-RU" b="1" dirty="0" err="1" smtClean="0"/>
              <a:t>эпелепсии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       Характерны опрятность, аккуратность и тщательность выполнения штрихов и букв.</a:t>
            </a:r>
          </a:p>
          <a:p>
            <a:r>
              <a:rPr lang="ru-RU" dirty="0" smtClean="0"/>
              <a:t>       Склонность к украшению букв, стремление к симметрии, знаки препинания,  точки после каждого слова. 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C:\Users\User\Desktop\Новая папка\img07-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404664"/>
            <a:ext cx="4445000" cy="6045201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5076056" y="692696"/>
            <a:ext cx="3816424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err="1" smtClean="0"/>
              <a:t>Гиперграфия</a:t>
            </a:r>
            <a:r>
              <a:rPr lang="ru-RU" sz="2400" dirty="0" smtClean="0"/>
              <a:t>(чрезмерное многословие, педантическая настойчивость в упоминании многих несущественных деталей и склонность к навязчивым вставкам) , наряду с использованием минимального свободного пространства.</a:t>
            </a:r>
            <a:endParaRPr lang="ru-RU" sz="24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5004048" y="5805264"/>
            <a:ext cx="388843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Страница рукописи романа</a:t>
            </a:r>
          </a:p>
          <a:p>
            <a:r>
              <a:rPr lang="ru-RU" dirty="0" smtClean="0"/>
              <a:t> “Бесы” Ф.М. Достоевского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dirty="0" smtClean="0"/>
              <a:t>Изменения в подчерке при </a:t>
            </a:r>
            <a:r>
              <a:rPr lang="ru-RU" sz="3200" b="1" dirty="0" smtClean="0"/>
              <a:t>маниакально-депрессивных состояниях </a:t>
            </a:r>
            <a:endParaRPr lang="ru-RU" sz="32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pPr>
              <a:buNone/>
            </a:pPr>
            <a:r>
              <a:rPr lang="ru-RU" sz="5000" b="1" u="sng" dirty="0" smtClean="0"/>
              <a:t>В маниакальной стадии</a:t>
            </a:r>
            <a:endParaRPr lang="ru-RU" sz="5000" dirty="0" smtClean="0"/>
          </a:p>
          <a:p>
            <a:r>
              <a:rPr lang="ru-RU" sz="5000" dirty="0" smtClean="0"/>
              <a:t> Больной пишет много и охотно. </a:t>
            </a:r>
          </a:p>
          <a:p>
            <a:r>
              <a:rPr lang="ru-RU" sz="5000" dirty="0" smtClean="0"/>
              <a:t> Буквы в почерке таких больных очень больших размеров, иногда приобретают колоссальную величину.</a:t>
            </a:r>
          </a:p>
          <a:p>
            <a:r>
              <a:rPr lang="ru-RU" sz="5000" dirty="0" smtClean="0"/>
              <a:t> Отсутствует  постоянное направление строк обычно отсутствует. </a:t>
            </a:r>
          </a:p>
          <a:p>
            <a:r>
              <a:rPr lang="ru-RU" sz="5000" dirty="0" smtClean="0"/>
              <a:t>Написав несколько слов на одной странице, пишущий переходит уже на другую страницу и продолжает писать там. </a:t>
            </a:r>
          </a:p>
          <a:p>
            <a:r>
              <a:rPr lang="ru-RU" sz="5000" dirty="0" smtClean="0"/>
              <a:t>Небрежность, неряшливость, неразборчивость, особенно к концу письма.</a:t>
            </a:r>
          </a:p>
          <a:p>
            <a:r>
              <a:rPr lang="ru-RU" sz="5000" dirty="0" smtClean="0"/>
              <a:t>Характерны также неравномерность размера и наклона букв и промежутков между ними, частые росчерки, подчеркивания, восклицательные и вопросительные знаки.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4" name="Picture 3" descr="C:\Users\User\Desktop\Новая папка\101645-i_029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31640" y="4725144"/>
            <a:ext cx="6348413" cy="1854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260648"/>
            <a:ext cx="4104456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200" b="1" dirty="0" smtClean="0"/>
              <a:t>    </a:t>
            </a:r>
            <a:r>
              <a:rPr lang="ru-RU" sz="2200" b="1" u="sng" dirty="0" smtClean="0"/>
              <a:t>При депрессивной стадии </a:t>
            </a:r>
            <a:r>
              <a:rPr lang="ru-RU" sz="2200" dirty="0" smtClean="0"/>
              <a:t>больные пишут мало, часто не дописывают слова. Начало письма обычно более энергичное, чем конец.</a:t>
            </a:r>
          </a:p>
          <a:p>
            <a:pPr>
              <a:buFont typeface="Arial" pitchFamily="34" charset="0"/>
              <a:buChar char="•"/>
            </a:pPr>
            <a:r>
              <a:rPr lang="ru-RU" sz="2200" dirty="0" smtClean="0"/>
              <a:t>       Часто употребляются вставки, исправления, расстояние между строками постепенно все уменьшается — симптом «увеличивающего сближения строк».</a:t>
            </a:r>
          </a:p>
          <a:p>
            <a:pPr>
              <a:buFont typeface="Arial" pitchFamily="34" charset="0"/>
              <a:buChar char="•"/>
            </a:pPr>
            <a:r>
              <a:rPr lang="ru-RU" sz="2200" dirty="0" smtClean="0"/>
              <a:t>  Обычно пишут короткими фразами с тяжелой конструкцией. Иногда отмечается уменьшение размера букв к концу письма (микрография) и извилистость штрихов.</a:t>
            </a:r>
            <a:endParaRPr lang="ru-RU" sz="2200" dirty="0"/>
          </a:p>
        </p:txBody>
      </p:sp>
      <p:pic>
        <p:nvPicPr>
          <p:cNvPr id="9218" name="Picture 2" descr="C:\Users\User\Desktop\Новая папка\image04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16016" y="152399"/>
            <a:ext cx="4029075" cy="670560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ru-RU" b="1" dirty="0" smtClean="0"/>
              <a:t>Графология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46236"/>
            <a:ext cx="8229600" cy="487910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— учение, согласно которому существует устойчивая связь между почерком и индивидуальными особенностями личности. 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sz="2400" dirty="0" smtClean="0"/>
              <a:t>В медицине термин «графология» используется по отношению к изучению почерка как вспомогательного элемента при диагностике и слежении за болезнями головного мозга и нервной системы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55576" y="476672"/>
            <a:ext cx="8064896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/>
              <a:t>Установлено, что в почерке находят свое проявление отдельные психические аномалии: психозы, невротические расстройства, нарушения в эмоциональной сфере и др., а также определенные предрасположенности к ним. </a:t>
            </a:r>
          </a:p>
          <a:p>
            <a:r>
              <a:rPr lang="ru-RU" sz="2800" dirty="0" smtClean="0"/>
              <a:t>          Учеными было давно замечено, что у лиц, страдающих  психическими заболеваниями (прогрессивный паралич, маниакально-депрессивный психоз, шизофрения), а также перенесших травмы головного мозга, наступают изменения в почерке.</a:t>
            </a:r>
          </a:p>
          <a:p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Изменения в подчерке при </a:t>
            </a:r>
            <a:r>
              <a:rPr lang="ru-RU" b="1" dirty="0" smtClean="0"/>
              <a:t>шизофрении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dirty="0" smtClean="0"/>
              <a:t>     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899592" y="1556792"/>
            <a:ext cx="7704856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 </a:t>
            </a:r>
            <a:r>
              <a:rPr lang="ru-RU" sz="2800" dirty="0" smtClean="0"/>
              <a:t>Изменения в почерке больных шизофренией обуславливаются смыслом, который имеет для больного написанное. Есть различия при письме, по содержанию оторванном и не оторванном от реальности - бредовые слова и фразы пишутся иначе, чем адекватная по содержанию письменная речь. </a:t>
            </a:r>
          </a:p>
          <a:p>
            <a:r>
              <a:rPr lang="ru-RU" sz="2800" dirty="0" smtClean="0"/>
              <a:t>При </a:t>
            </a:r>
            <a:r>
              <a:rPr lang="ru-RU" sz="2800" dirty="0" err="1" smtClean="0"/>
              <a:t>разорванности</a:t>
            </a:r>
            <a:r>
              <a:rPr lang="ru-RU" sz="2800" dirty="0" smtClean="0"/>
              <a:t> мышления и речи больные пишут не соблюдая строчек, примешивают иностранные слова и фразы, не соблюдают грамматических правил.</a:t>
            </a:r>
          </a:p>
          <a:p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404664"/>
            <a:ext cx="352839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dirty="0" smtClean="0"/>
              <a:t>Неустойчивость общих признаков почерка, производящая впечатление выполнения рукописи несколькими  лицами </a:t>
            </a:r>
            <a:endParaRPr lang="ru-RU" sz="3200" dirty="0"/>
          </a:p>
        </p:txBody>
      </p:sp>
      <p:pic>
        <p:nvPicPr>
          <p:cNvPr id="2050" name="Picture 2" descr="C:\Users\User\Desktop\Новая папка\image05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11960" y="404664"/>
            <a:ext cx="4298985" cy="576064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1560" y="548680"/>
            <a:ext cx="727280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dirty="0" smtClean="0"/>
              <a:t>Иногда наблюдается особый жаргон и искажения букв с целью шифрования смысла </a:t>
            </a:r>
            <a:endParaRPr lang="ru-RU" sz="3200" dirty="0"/>
          </a:p>
        </p:txBody>
      </p:sp>
      <p:pic>
        <p:nvPicPr>
          <p:cNvPr id="3074" name="Picture 2" descr="C:\Users\User\Desktop\Новая папка\image03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91680" y="2204864"/>
            <a:ext cx="5616624" cy="427866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404664"/>
            <a:ext cx="860444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smtClean="0"/>
              <a:t>Вычурный стиль, своеобразная орфография со злоупотреблением прописных букв</a:t>
            </a:r>
            <a:endParaRPr lang="ru-RU" sz="3200" dirty="0"/>
          </a:p>
        </p:txBody>
      </p:sp>
      <p:pic>
        <p:nvPicPr>
          <p:cNvPr id="3" name="Picture 2" descr="C:\Users\User\Desktop\Новая папка\image02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91679" y="2060848"/>
            <a:ext cx="6288351" cy="424847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404664"/>
            <a:ext cx="8604448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smtClean="0"/>
              <a:t>В письме шизофреники любят подчеркивать слова и фразы, ставить массу восклицательных и вопросительных знаков; манерность сказывается в вычурном оформлении букв, особенно заглавных, с витиеватыми завитушками.</a:t>
            </a:r>
          </a:p>
          <a:p>
            <a:r>
              <a:rPr lang="ru-RU" sz="3200" dirty="0" smtClean="0"/>
              <a:t> </a:t>
            </a:r>
            <a:endParaRPr lang="ru-RU" sz="3200" dirty="0"/>
          </a:p>
        </p:txBody>
      </p:sp>
      <p:pic>
        <p:nvPicPr>
          <p:cNvPr id="4098" name="Picture 2" descr="C:\Users\User\Desktop\Новая папка\image003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63688" y="3573016"/>
            <a:ext cx="4804030" cy="387919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332656"/>
            <a:ext cx="8064896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sz="2800" dirty="0" smtClean="0"/>
              <a:t>     Нередко в почерке страдающих шизофренией встречается довольно выраженная атаксия, пропуски букв и слогов, извилистость штрихов. Текст одного и того же письма нередко выполняется различного цвета карандашами.</a:t>
            </a:r>
          </a:p>
          <a:p>
            <a:endParaRPr lang="ru-RU" sz="2800" dirty="0" smtClean="0"/>
          </a:p>
          <a:p>
            <a:pPr>
              <a:buFont typeface="Arial" pitchFamily="34" charset="0"/>
              <a:buChar char="•"/>
            </a:pPr>
            <a:r>
              <a:rPr lang="ru-RU" sz="2800" dirty="0" smtClean="0"/>
              <a:t>        У больных гебефренией чаще всего встречается вычурность, размашистость, обилие подчеркиваний, вставок и поправок, примитивные рисунки с неудачной символикой, резкая атаксия и небрежность, неравномерность букв, недостаток или излишек знаков препинания.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Литейная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Литейная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Литейная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Трек">
    <a:dk1>
      <a:sysClr val="windowText" lastClr="000000"/>
    </a:dk1>
    <a:lt1>
      <a:sysClr val="window" lastClr="FFFFFF"/>
    </a:lt1>
    <a:dk2>
      <a:srgbClr val="4E3B30"/>
    </a:dk2>
    <a:lt2>
      <a:srgbClr val="FBEEC9"/>
    </a:lt2>
    <a:accent1>
      <a:srgbClr val="F0A22E"/>
    </a:accent1>
    <a:accent2>
      <a:srgbClr val="A5644E"/>
    </a:accent2>
    <a:accent3>
      <a:srgbClr val="B58B80"/>
    </a:accent3>
    <a:accent4>
      <a:srgbClr val="C3986D"/>
    </a:accent4>
    <a:accent5>
      <a:srgbClr val="A19574"/>
    </a:accent5>
    <a:accent6>
      <a:srgbClr val="C17529"/>
    </a:accent6>
    <a:hlink>
      <a:srgbClr val="AD1F1F"/>
    </a:hlink>
    <a:folHlink>
      <a:srgbClr val="FFC42F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183</TotalTime>
  <Words>769</Words>
  <Application>Microsoft Office PowerPoint</Application>
  <PresentationFormat>Экран (4:3)</PresentationFormat>
  <Paragraphs>41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Литейная</vt:lpstr>
      <vt:lpstr>Графология в психиатрии.</vt:lpstr>
      <vt:lpstr>Графология</vt:lpstr>
      <vt:lpstr>Слайд 3</vt:lpstr>
      <vt:lpstr>Изменения в подчерке при шизофрении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Изменения в подчерке при эпелепсии</vt:lpstr>
      <vt:lpstr>Слайд 14</vt:lpstr>
      <vt:lpstr>Изменения в подчерке при маниакально-депрессивных состояниях </vt:lpstr>
      <vt:lpstr>Слайд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Графология в психиатрии.</dc:title>
  <dc:creator>User</dc:creator>
  <cp:lastModifiedBy>User</cp:lastModifiedBy>
  <cp:revision>23</cp:revision>
  <dcterms:created xsi:type="dcterms:W3CDTF">2011-04-26T08:23:44Z</dcterms:created>
  <dcterms:modified xsi:type="dcterms:W3CDTF">2011-04-27T09:25:34Z</dcterms:modified>
</cp:coreProperties>
</file>